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321" r:id="rId3"/>
    <p:sldId id="341" r:id="rId5"/>
    <p:sldId id="344" r:id="rId6"/>
    <p:sldId id="369" r:id="rId7"/>
    <p:sldId id="343" r:id="rId8"/>
    <p:sldId id="372" r:id="rId9"/>
    <p:sldId id="348" r:id="rId10"/>
    <p:sldId id="349" r:id="rId11"/>
    <p:sldId id="350" r:id="rId12"/>
    <p:sldId id="367" r:id="rId13"/>
    <p:sldId id="352" r:id="rId14"/>
    <p:sldId id="353" r:id="rId15"/>
    <p:sldId id="354" r:id="rId16"/>
    <p:sldId id="368" r:id="rId17"/>
    <p:sldId id="356" r:id="rId18"/>
    <p:sldId id="357" r:id="rId19"/>
    <p:sldId id="358" r:id="rId20"/>
    <p:sldId id="346" r:id="rId21"/>
    <p:sldId id="360" r:id="rId22"/>
    <p:sldId id="359" r:id="rId23"/>
    <p:sldId id="347" r:id="rId24"/>
    <p:sldId id="275"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F70"/>
    <a:srgbClr val="424B58"/>
    <a:srgbClr val="305F7C"/>
    <a:srgbClr val="BD2B13"/>
    <a:srgbClr val="38408C"/>
    <a:srgbClr val="E12511"/>
    <a:srgbClr val="9AB4DE"/>
    <a:srgbClr val="1E2228"/>
    <a:srgbClr val="2F353D"/>
    <a:srgbClr val="394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7640" autoAdjust="0"/>
    <p:restoredTop sz="88868" autoAdjust="0"/>
  </p:normalViewPr>
  <p:slideViewPr>
    <p:cSldViewPr snapToGrid="0" snapToObjects="1">
      <p:cViewPr>
        <p:scale>
          <a:sx n="100" d="100"/>
          <a:sy n="100" d="100"/>
        </p:scale>
        <p:origin x="-468" y="-390"/>
      </p:cViewPr>
      <p:guideLst>
        <p:guide orient="horz" pos="1620"/>
        <p:guide pos="29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6"/>
    </mc:Fallback>
  </mc:AlternateContent>
  <c:chart>
    <c:autoTitleDeleted val="1"/>
    <c:plotArea>
      <c:layout/>
      <c:pieChart>
        <c:varyColors val="1"/>
        <c:ser>
          <c:idx val="0"/>
          <c:order val="0"/>
          <c:tx>
            <c:strRef>
              <c:f>Sheet1!$B$1</c:f>
              <c:strCache>
                <c:ptCount val="1"/>
                <c:pt idx="0">
                  <c:v>网吧</c:v>
                </c:pt>
              </c:strCache>
            </c:strRef>
          </c:tx>
          <c:spPr>
            <a:effectLst/>
            <a:scene3d>
              <a:camera prst="orthographicFront"/>
              <a:lightRig rig="threePt" dir="t">
                <a:rot lat="0" lon="0" rev="1200000"/>
              </a:lightRig>
            </a:scene3d>
            <a:sp3d/>
          </c:spPr>
          <c:explosion val="25"/>
          <c:dPt>
            <c:idx val="0"/>
            <c:bubble3D val="0"/>
            <c:explosion val="2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57150" dist="19050" dir="5400000" rotWithShape="0">
                  <a:schemeClr val="dk1">
                    <a:alpha val="63000"/>
                  </a:schemeClr>
                </a:outerShdw>
              </a:effectLst>
            </c:spPr>
          </c:dPt>
          <c:dPt>
            <c:idx val="1"/>
            <c:bubble3D val="0"/>
            <c:explosion val="2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57150" dist="19050" dir="5400000" rotWithShape="0">
                  <a:schemeClr val="dk1">
                    <a:alpha val="63000"/>
                  </a:schemeClr>
                </a:outerShdw>
              </a:effectLst>
            </c:spPr>
          </c:dPt>
          <c:dLbls>
            <c:dLbl>
              <c:idx val="1"/>
              <c:layout>
                <c:manualLayout>
                  <c:x val="-0.00549743985561059"/>
                  <c:y val="0.297933040604879"/>
                </c:manualLayout>
              </c:layout>
              <c:numFmt formatCode="General" sourceLinked="1"/>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General" sourceLinked="1"/>
            <c:txPr>
              <a:bodyPr rot="0" spcFirstLastPara="0" vertOverflow="ellipsis" horzOverflow="overflow" vert="horz" wrap="square" anchor="ctr" anchorCtr="1"/>
              <a:lstStyle/>
              <a:p>
                <a:pPr>
                  <a:defRPr sz="1800" b="0">
                    <a:solidFill>
                      <a:schemeClr val="bg1"/>
                    </a:solidFill>
                    <a:latin typeface="微软雅黑" pitchFamily="34" charset="-122"/>
                    <a:ea typeface="微软雅黑" pitchFamily="34" charset="-122"/>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noFill/>
                    <a:ln w="9525" cap="flat" cmpd="sng" algn="ctr">
                      <a:solidFill>
                        <a:schemeClr val="bg1"/>
                      </a:solidFill>
                      <a:prstDash val="solid"/>
                    </a:ln>
                    <a:effectLst/>
                  </c:spPr>
                </c15:leaderLines>
              </c:ext>
            </c:extLst>
          </c:dLbls>
          <c:cat>
            <c:strRef>
              <c:f>Sheet1!$A$2:$A$3</c:f>
              <c:strCache>
                <c:ptCount val="2"/>
                <c:pt idx="0">
                  <c:v>其他区域网吧数量总和</c:v>
                </c:pt>
                <c:pt idx="1">
                  <c:v>广东地区网吧数量</c:v>
                </c:pt>
              </c:strCache>
            </c:strRef>
          </c:cat>
          <c:val>
            <c:numRef>
              <c:f>Sheet1!$B$2:$B$3</c:f>
              <c:numCache>
                <c:formatCode>General</c:formatCode>
                <c:ptCount val="2"/>
                <c:pt idx="0" c:formatCode="General">
                  <c:v>136500</c:v>
                </c:pt>
                <c:pt idx="1" c:formatCode="General">
                  <c:v>8500</c:v>
                </c:pt>
              </c:numCache>
            </c:numRef>
          </c:val>
        </c:ser>
        <c:dLbls>
          <c:dLblPos val="bestFit"/>
          <c:showLegendKey val="0"/>
          <c:showVal val="0"/>
          <c:showCatName val="0"/>
          <c:showSerName val="0"/>
          <c:showPercent val="1"/>
          <c:showBubbleSize val="0"/>
        </c:dLbls>
        <c:firstSliceAng val="111"/>
      </c:pieChart>
      <c:spPr>
        <a:noFill/>
        <a:ln>
          <a:noFill/>
        </a:ln>
        <a:effectLst/>
      </c:spPr>
    </c:plotArea>
    <c:legend>
      <c:legendPos val="r"/>
      <c:layout>
        <c:manualLayout>
          <c:xMode val="edge"/>
          <c:yMode val="edge"/>
          <c:x val="0.626740547346594"/>
          <c:y val="0.0991533063290841"/>
          <c:w val="0.369496406136962"/>
          <c:h val="0.763783958042918"/>
        </c:manualLayout>
      </c:layout>
      <c:overlay val="0"/>
      <c:spPr>
        <a:noFill/>
        <a:ln>
          <a:noFill/>
        </a:ln>
        <a:effectLst/>
      </c:spPr>
      <c:txPr>
        <a:bodyPr rot="0" spcFirstLastPara="0" vertOverflow="ellipsis" horzOverflow="overflow" vert="horz" wrap="square" anchor="ctr" anchorCtr="1"/>
        <a:lstStyle/>
        <a:p>
          <a:pPr>
            <a:defRPr sz="900" b="0">
              <a:solidFill>
                <a:schemeClr val="bg1"/>
              </a:solidFill>
              <a:latin typeface="微软雅黑" pitchFamily="34" charset="-122"/>
              <a:ea typeface="微软雅黑" pitchFamily="34" charset="-122"/>
            </a:defRPr>
          </a:pPr>
        </a:p>
      </c:txPr>
    </c:legend>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6"/>
    </mc:Fallback>
  </mc:AlternateContent>
  <c:chart>
    <c:autoTitleDeleted val="1"/>
    <c:plotArea>
      <c:layout/>
      <c:pieChart>
        <c:varyColors val="1"/>
        <c:ser>
          <c:idx val="0"/>
          <c:order val="0"/>
          <c:tx>
            <c:strRef>
              <c:f>Sheet1!$B$1</c:f>
              <c:strCache>
                <c:ptCount val="1"/>
                <c:pt idx="0">
                  <c:v>销售额</c:v>
                </c:pt>
              </c:strCache>
            </c:strRef>
          </c:tx>
          <c:spPr>
            <a:effectLst/>
            <a:scene3d>
              <a:camera prst="orthographicFront"/>
              <a:lightRig rig="threePt" dir="t"/>
            </a:scene3d>
            <a:sp3d/>
          </c:spPr>
          <c:explosion val="25"/>
          <c:dPt>
            <c:idx val="0"/>
            <c:bubble3D val="0"/>
            <c:explosion val="25"/>
            <c:spPr>
              <a:solidFill>
                <a:srgbClr val="7030A0"/>
              </a:solidFill>
              <a:ln>
                <a:noFill/>
              </a:ln>
              <a:effectLst>
                <a:outerShdw blurRad="57150" dist="19050" dir="5400000" rotWithShape="0">
                  <a:schemeClr val="dk1">
                    <a:alpha val="63000"/>
                  </a:schemeClr>
                </a:outerShdw>
              </a:effectLst>
              <a:scene3d>
                <a:camera prst="orthographicFront"/>
                <a:lightRig rig="threePt" dir="t"/>
              </a:scene3d>
              <a:sp3d/>
            </c:spPr>
          </c:dPt>
          <c:dPt>
            <c:idx val="1"/>
            <c:bubble3D val="0"/>
            <c:explosion val="25"/>
            <c:spPr>
              <a:solidFill>
                <a:srgbClr val="FF0000"/>
              </a:solidFill>
              <a:ln>
                <a:noFill/>
              </a:ln>
              <a:effectLst>
                <a:outerShdw blurRad="57150" dist="19050" dir="5400000" rotWithShape="0">
                  <a:schemeClr val="dk1">
                    <a:alpha val="63000"/>
                  </a:schemeClr>
                </a:outerShdw>
              </a:effectLst>
              <a:scene3d>
                <a:camera prst="orthographicFront"/>
                <a:lightRig rig="threePt" dir="t"/>
              </a:scene3d>
              <a:sp3d/>
            </c:spPr>
          </c:dPt>
          <c:dLbls>
            <c:numFmt formatCode="General" sourceLinked="1"/>
            <c:txPr>
              <a:bodyPr rot="0" spcFirstLastPara="0" vertOverflow="ellipsis" horzOverflow="overflow" vert="horz" wrap="square" anchor="ctr" anchorCtr="1"/>
              <a:lstStyle/>
              <a:p>
                <a:pPr>
                  <a:defRPr sz="1800" b="0">
                    <a:solidFill>
                      <a:schemeClr val="bg1"/>
                    </a:solidFill>
                    <a:latin typeface="微软雅黑" pitchFamily="34" charset="-122"/>
                    <a:ea typeface="微软雅黑" pitchFamily="34" charset="-122"/>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noFill/>
                    <a:ln w="9525" cap="flat" cmpd="sng" algn="ctr">
                      <a:solidFill>
                        <a:schemeClr val="bg1"/>
                      </a:solidFill>
                      <a:prstDash val="solid"/>
                    </a:ln>
                    <a:effectLst/>
                  </c:spPr>
                </c15:leaderLines>
              </c:ext>
            </c:extLst>
          </c:dLbls>
          <c:cat>
            <c:strRef>
              <c:f>Sheet1!$A$2:$A$3</c:f>
              <c:strCache>
                <c:ptCount val="2"/>
                <c:pt idx="0">
                  <c:v>其他区域银行网点总和</c:v>
                </c:pt>
                <c:pt idx="1">
                  <c:v>广东地区银行网点数</c:v>
                </c:pt>
              </c:strCache>
            </c:strRef>
          </c:cat>
          <c:val>
            <c:numRef>
              <c:f>Sheet1!$B$2:$B$3</c:f>
              <c:numCache>
                <c:formatCode>General</c:formatCode>
                <c:ptCount val="2"/>
                <c:pt idx="0" c:formatCode="General">
                  <c:v>196000</c:v>
                </c:pt>
                <c:pt idx="1" c:formatCode="General">
                  <c:v>14000</c:v>
                </c:pt>
              </c:numCache>
            </c:numRef>
          </c:val>
        </c:ser>
        <c:dLbls>
          <c:dLblPos val="bestFit"/>
          <c:showLegendKey val="0"/>
          <c:showVal val="0"/>
          <c:showCatName val="0"/>
          <c:showSerName val="0"/>
          <c:showPercent val="1"/>
          <c:showBubbleSize val="0"/>
        </c:dLbls>
        <c:firstSliceAng val="110"/>
      </c:pieChart>
      <c:spPr>
        <a:noFill/>
        <a:ln>
          <a:noFill/>
        </a:ln>
        <a:effectLst/>
      </c:spPr>
    </c:plotArea>
    <c:legend>
      <c:legendPos val="r"/>
      <c:legendEntry>
        <c:idx val="0"/>
        <c:txPr>
          <a:bodyPr rot="0" spcFirstLastPara="0" vertOverflow="ellipsis" horzOverflow="overflow" vert="horz" wrap="square" anchor="ctr" anchorCtr="1"/>
          <a:lstStyle/>
          <a:p>
            <a:pPr>
              <a:defRPr sz="900">
                <a:solidFill>
                  <a:schemeClr val="bg1"/>
                </a:solidFill>
                <a:latin typeface="微软雅黑" pitchFamily="34" charset="-122"/>
                <a:ea typeface="微软雅黑" pitchFamily="34" charset="-122"/>
              </a:defRPr>
            </a:pPr>
          </a:p>
        </c:txPr>
      </c:legendEntry>
      <c:legendEntry>
        <c:idx val="1"/>
        <c:txPr>
          <a:bodyPr rot="0" spcFirstLastPara="0" vertOverflow="ellipsis" horzOverflow="overflow" vert="horz" wrap="square" anchor="ctr" anchorCtr="1"/>
          <a:lstStyle/>
          <a:p>
            <a:pPr>
              <a:defRPr sz="900">
                <a:solidFill>
                  <a:schemeClr val="bg1"/>
                </a:solidFill>
                <a:latin typeface="微软雅黑" pitchFamily="34" charset="-122"/>
                <a:ea typeface="微软雅黑" pitchFamily="34" charset="-122"/>
              </a:defRPr>
            </a:pPr>
          </a:p>
        </c:txPr>
      </c:legendEntry>
      <c:layout>
        <c:manualLayout>
          <c:xMode val="edge"/>
          <c:yMode val="edge"/>
          <c:x val="0.651494132230923"/>
          <c:y val="0.130700966242698"/>
          <c:w val="0.329940679105832"/>
          <c:h val="0.673749063458"/>
        </c:manualLayout>
      </c:layout>
      <c:overlay val="0"/>
      <c:spPr>
        <a:noFill/>
        <a:ln>
          <a:noFill/>
        </a:ln>
        <a:effectLst/>
      </c:spPr>
      <c:txPr>
        <a:bodyPr rot="0" spcFirstLastPara="0" vertOverflow="ellipsis" horzOverflow="overflow" vert="horz" wrap="square" anchor="ctr" anchorCtr="1"/>
        <a:lstStyle/>
        <a:p>
          <a:pPr>
            <a:defRPr sz="1200" b="0">
              <a:solidFill>
                <a:schemeClr val="bg1"/>
              </a:solidFill>
              <a:latin typeface="微软雅黑" pitchFamily="34" charset="-122"/>
              <a:ea typeface="微软雅黑" pitchFamily="34" charset="-122"/>
            </a:defRPr>
          </a:pPr>
        </a:p>
      </c:txPr>
    </c:legend>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9980E-25C8-450E-8FBD-FD1B7F088D5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4F035-E022-456B-8B3D-D0E338143F8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kern="1200" dirty="0" smtClean="0">
              <a:solidFill>
                <a:schemeClr val="tx1"/>
              </a:solidFill>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kern="1200" dirty="0" smtClean="0">
              <a:solidFill>
                <a:schemeClr val="tx1"/>
              </a:solidFill>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kern="1200" dirty="0" smtClean="0">
              <a:solidFill>
                <a:schemeClr val="tx1"/>
              </a:solidFill>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kern="1200" dirty="0" smtClean="0">
              <a:solidFill>
                <a:schemeClr val="tx1"/>
              </a:solidFill>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kern="1200" dirty="0" smtClean="0">
              <a:solidFill>
                <a:schemeClr val="tx1"/>
              </a:solidFill>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kern="1200" dirty="0" smtClean="0">
              <a:solidFill>
                <a:schemeClr val="tx1"/>
              </a:solidFill>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kern="1200" dirty="0" smtClean="0">
              <a:solidFill>
                <a:schemeClr val="tx1"/>
              </a:solidFill>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B54F035-E022-456B-8B3D-D0E338143F8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3.emf"/><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microsoft.com/office/2007/relationships/hdphoto" Target="../media/hdphoto1.wdp"/><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9" Type="http://schemas.openxmlformats.org/officeDocument/2006/relationships/image" Target="../media/image40.png"/><Relationship Id="rId8" Type="http://schemas.microsoft.com/office/2007/relationships/hdphoto" Target="../media/hdphoto2.wdp"/><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1" Type="http://schemas.openxmlformats.org/officeDocument/2006/relationships/notesSlide" Target="../notesSlides/notesSlide16.xml"/><Relationship Id="rId10" Type="http://schemas.openxmlformats.org/officeDocument/2006/relationships/slideLayout" Target="../slideLayouts/slideLayout2.xml"/><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hyperlink" Target="mailto:service@tg-net.cn" TargetMode="External"/><Relationship Id="rId3" Type="http://schemas.openxmlformats.org/officeDocument/2006/relationships/hyperlink" Target="mailto:sales@tg-net.cn" TargetMode="External"/><Relationship Id="rId2" Type="http://schemas.microsoft.com/office/2007/relationships/hdphoto" Target="../media/hdphoto3.wdp"/><Relationship Id="rId1" Type="http://schemas.openxmlformats.org/officeDocument/2006/relationships/image" Target="../media/image50.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9"/>
          <p:cNvSpPr>
            <a:spLocks noChangeArrowheads="1"/>
          </p:cNvSpPr>
          <p:nvPr/>
        </p:nvSpPr>
        <p:spPr bwMode="auto">
          <a:xfrm>
            <a:off x="179388" y="0"/>
            <a:ext cx="1655762" cy="627063"/>
          </a:xfrm>
          <a:prstGeom prst="rect">
            <a:avLst/>
          </a:prstGeom>
          <a:solidFill>
            <a:srgbClr val="FF0000"/>
          </a:solidFill>
          <a:ln w="9525">
            <a:noFill/>
            <a:miter lim="800000"/>
          </a:ln>
        </p:spPr>
        <p:txBody>
          <a:bodyPr anchor="ctr"/>
          <a:lstStyle/>
          <a:p>
            <a:pPr algn="ctr"/>
            <a:endParaRPr lang="zh-CN" altLang="zh-CN">
              <a:solidFill>
                <a:srgbClr val="FFFFFF"/>
              </a:solidFill>
              <a:latin typeface="宋体" pitchFamily="2" charset="-122"/>
              <a:sym typeface="宋体" pitchFamily="2" charset="-122"/>
            </a:endParaRPr>
          </a:p>
        </p:txBody>
      </p:sp>
      <p:pic>
        <p:nvPicPr>
          <p:cNvPr id="3075" name="Picture 2" descr="C:\Users\Administrator\Desktop\未命名 -1.png"/>
          <p:cNvPicPr>
            <a:picLocks noChangeAspect="1" noChangeArrowheads="1"/>
          </p:cNvPicPr>
          <p:nvPr/>
        </p:nvPicPr>
        <p:blipFill>
          <a:blip r:embed="rId1" cstate="print"/>
          <a:srcRect r="9961"/>
          <a:stretch>
            <a:fillRect/>
          </a:stretch>
        </p:blipFill>
        <p:spPr bwMode="auto">
          <a:xfrm>
            <a:off x="293688" y="104775"/>
            <a:ext cx="1398587" cy="415925"/>
          </a:xfrm>
          <a:prstGeom prst="rect">
            <a:avLst/>
          </a:prstGeom>
          <a:noFill/>
          <a:ln w="9525">
            <a:noFill/>
            <a:miter lim="800000"/>
            <a:headEnd/>
            <a:tailEnd/>
          </a:ln>
        </p:spPr>
      </p:pic>
      <p:sp>
        <p:nvSpPr>
          <p:cNvPr id="3078" name="直接连接符 9"/>
          <p:cNvSpPr>
            <a:spLocks noChangeShapeType="1"/>
          </p:cNvSpPr>
          <p:nvPr/>
        </p:nvSpPr>
        <p:spPr bwMode="auto">
          <a:xfrm>
            <a:off x="3886200" y="2764155"/>
            <a:ext cx="4829175" cy="0"/>
          </a:xfrm>
          <a:prstGeom prst="line">
            <a:avLst/>
          </a:prstGeom>
          <a:noFill/>
          <a:ln w="9525" cap="flat" cmpd="sng">
            <a:solidFill>
              <a:srgbClr val="3F3F3F"/>
            </a:solidFill>
            <a:round/>
          </a:ln>
        </p:spPr>
        <p:txBody>
          <a:bodyPr/>
          <a:lstStyle/>
          <a:p>
            <a:endParaRPr lang="zh-CN" altLang="en-US"/>
          </a:p>
        </p:txBody>
      </p:sp>
      <p:sp>
        <p:nvSpPr>
          <p:cNvPr id="3079" name="直接连接符 12"/>
          <p:cNvSpPr>
            <a:spLocks noChangeShapeType="1"/>
          </p:cNvSpPr>
          <p:nvPr/>
        </p:nvSpPr>
        <p:spPr bwMode="auto">
          <a:xfrm flipV="1">
            <a:off x="3892550" y="2138680"/>
            <a:ext cx="9525" cy="1025525"/>
          </a:xfrm>
          <a:prstGeom prst="line">
            <a:avLst/>
          </a:prstGeom>
          <a:noFill/>
          <a:ln w="9525" cap="flat" cmpd="sng">
            <a:solidFill>
              <a:srgbClr val="3F3F3F"/>
            </a:solidFill>
            <a:round/>
          </a:ln>
        </p:spPr>
        <p:txBody>
          <a:bodyPr/>
          <a:lstStyle/>
          <a:p>
            <a:endParaRPr lang="zh-CN" altLang="en-US"/>
          </a:p>
        </p:txBody>
      </p:sp>
      <p:sp>
        <p:nvSpPr>
          <p:cNvPr id="18" name="矩形 17"/>
          <p:cNvSpPr/>
          <p:nvPr/>
        </p:nvSpPr>
        <p:spPr>
          <a:xfrm>
            <a:off x="361950" y="1835239"/>
            <a:ext cx="3279140" cy="1690370"/>
          </a:xfrm>
          <a:prstGeom prst="rect">
            <a:avLst/>
          </a:prstGeom>
          <a:noFill/>
        </p:spPr>
        <p:txBody>
          <a:bodyPr wrap="none" lIns="91440" tIns="45720" rIns="91440" bIns="45720">
            <a:spAutoFit/>
          </a:bodyPr>
          <a:lstStyle/>
          <a:p>
            <a:r>
              <a:rPr lang="en-US" altLang="zh-CN" sz="9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2015</a:t>
            </a:r>
            <a:endParaRPr lang="en-US" altLang="zh-CN" sz="9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4" name="矩形 3"/>
          <p:cNvSpPr/>
          <p:nvPr/>
        </p:nvSpPr>
        <p:spPr>
          <a:xfrm>
            <a:off x="3964940" y="1868170"/>
            <a:ext cx="4689475" cy="874395"/>
          </a:xfrm>
          <a:prstGeom prst="rect">
            <a:avLst/>
          </a:prstGeom>
          <a:noFill/>
        </p:spPr>
        <p:txBody>
          <a:bodyPr wrap="square" lIns="91440" tIns="45720" rIns="91440" bIns="45720">
            <a:spAutoFit/>
          </a:bodyPr>
          <a:lstStyle/>
          <a:p>
            <a:pPr algn="dist"/>
            <a:r>
              <a:rPr lang="en-US" altLang="zh-CN" sz="4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TG</a:t>
            </a:r>
            <a:r>
              <a:rPr lang="zh-CN" altLang="en-US" sz="4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网吧云盒子</a:t>
            </a:r>
            <a:endParaRPr lang="zh-CN" altLang="en-US" sz="48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
        <p:nvSpPr>
          <p:cNvPr id="5" name="矩形 4"/>
          <p:cNvSpPr/>
          <p:nvPr/>
        </p:nvSpPr>
        <p:spPr>
          <a:xfrm>
            <a:off x="4058920" y="2816860"/>
            <a:ext cx="4498340" cy="384810"/>
          </a:xfrm>
          <a:prstGeom prst="rect">
            <a:avLst/>
          </a:prstGeom>
          <a:noFill/>
        </p:spPr>
        <p:txBody>
          <a:bodyPr wrap="square" lIns="91440" tIns="45720" rIns="91440" bIns="45720">
            <a:spAutoFit/>
          </a:bodyPr>
          <a:lstStyle/>
          <a:p>
            <a:pPr algn="dist"/>
            <a:r>
              <a:rPr lang="zh-CN"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让网络变得更简单</a:t>
            </a:r>
            <a:endParaRPr lang="zh-CN"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4572000" cy="5143500"/>
          </a:xfrm>
          <a:prstGeom prst="rect">
            <a:avLst/>
          </a:prstGeom>
          <a:solidFill>
            <a:srgbClr val="545F7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9"/>
          <p:cNvGrpSpPr/>
          <p:nvPr/>
        </p:nvGrpSpPr>
        <p:grpSpPr>
          <a:xfrm>
            <a:off x="5340294" y="1762125"/>
            <a:ext cx="3070281" cy="1823170"/>
            <a:chOff x="5273619" y="1561537"/>
            <a:chExt cx="3165981" cy="2023758"/>
          </a:xfrm>
        </p:grpSpPr>
        <p:pic>
          <p:nvPicPr>
            <p:cNvPr id="131" name="Picture 3"/>
            <p:cNvPicPr>
              <a:picLocks noChangeAspect="1" noChangeArrowheads="1"/>
            </p:cNvPicPr>
            <p:nvPr/>
          </p:nvPicPr>
          <p:blipFill>
            <a:blip r:embed="rId1" cstate="print">
              <a:biLevel thresh="25000"/>
              <a:extLst>
                <a:ext uri="{28A0092B-C50C-407E-A947-70E740481C1C}">
                  <a14:useLocalDpi xmlns:a14="http://schemas.microsoft.com/office/drawing/2010/main" val="0"/>
                </a:ext>
              </a:extLst>
            </a:blip>
            <a:srcRect/>
            <a:stretch>
              <a:fillRect/>
            </a:stretch>
          </p:blipFill>
          <p:spPr bwMode="auto">
            <a:xfrm>
              <a:off x="5273619" y="2235222"/>
              <a:ext cx="494879" cy="699566"/>
            </a:xfrm>
            <a:prstGeom prst="rect">
              <a:avLst/>
            </a:prstGeom>
            <a:blipFill dpi="0" rotWithShape="1">
              <a:blip r:embed="rId2" cstate="print">
                <a:alphaModFix amt="95000"/>
                <a:biLevel thresh="25000"/>
              </a:blip>
              <a:srcRect/>
              <a:stretch>
                <a:fillRect/>
              </a:stretch>
            </a:blipFill>
            <a:ln w="55000" cap="flat" cmpd="thickThin" algn="ctr">
              <a:noFill/>
              <a:prstDash val="solid"/>
              <a:headEnd type="none" w="med" len="med"/>
              <a:tailEnd type="none" w="med" len="med"/>
            </a:ln>
            <a:effectLst/>
          </p:spPr>
        </p:pic>
        <p:pic>
          <p:nvPicPr>
            <p:cNvPr id="133" name="Picture 16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72010" y="3262987"/>
              <a:ext cx="487785" cy="304856"/>
            </a:xfrm>
            <a:prstGeom prst="rect">
              <a:avLst/>
            </a:prstGeom>
          </p:spPr>
        </p:pic>
        <p:sp>
          <p:nvSpPr>
            <p:cNvPr id="134" name="Rounded Rectangle 2058"/>
            <p:cNvSpPr>
              <a:spLocks noChangeAspect="1"/>
            </p:cNvSpPr>
            <p:nvPr/>
          </p:nvSpPr>
          <p:spPr bwMode="auto">
            <a:xfrm>
              <a:off x="5998495" y="1642879"/>
              <a:ext cx="223575" cy="381710"/>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93251" tIns="46625" rIns="46625" bIns="93251" numCol="1" spcCol="0" rtlCol="0" fromWordArt="0" anchor="b" anchorCtr="0" forceAA="0" compatLnSpc="1">
              <a:noAutofit/>
            </a:bodyPr>
            <a:lstStyle/>
            <a:p>
              <a:pPr algn="ctr" defTabSz="932180" fontAlgn="base">
                <a:spcBef>
                  <a:spcPct val="0"/>
                </a:spcBef>
                <a:spcAft>
                  <a:spcPct val="0"/>
                </a:spcAft>
                <a:defRPr/>
              </a:pPr>
              <a:endParaRPr lang="en-US" sz="900" kern="0" spc="-51" dirty="0">
                <a:solidFill>
                  <a:srgbClr val="FFFFFF"/>
                </a:solidFill>
                <a:ea typeface="Segoe UI" pitchFamily="34" charset="0"/>
                <a:cs typeface="Segoe UI" pitchFamily="34" charset="0"/>
              </a:endParaRPr>
            </a:p>
          </p:txBody>
        </p:sp>
        <p:cxnSp>
          <p:nvCxnSpPr>
            <p:cNvPr id="135" name="Straight Connector 176"/>
            <p:cNvCxnSpPr/>
            <p:nvPr/>
          </p:nvCxnSpPr>
          <p:spPr>
            <a:xfrm>
              <a:off x="6524811" y="3008937"/>
              <a:ext cx="0" cy="223170"/>
            </a:xfrm>
            <a:prstGeom prst="line">
              <a:avLst/>
            </a:prstGeom>
            <a:ln w="25400" cap="rnd" cmpd="sng">
              <a:solidFill>
                <a:srgbClr val="E1251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77"/>
            <p:cNvCxnSpPr/>
            <p:nvPr/>
          </p:nvCxnSpPr>
          <p:spPr>
            <a:xfrm>
              <a:off x="6531856" y="2061455"/>
              <a:ext cx="0" cy="190666"/>
            </a:xfrm>
            <a:prstGeom prst="line">
              <a:avLst/>
            </a:prstGeom>
            <a:ln w="25400" cap="rnd" cmpd="sng">
              <a:solidFill>
                <a:srgbClr val="E1251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78"/>
            <p:cNvCxnSpPr/>
            <p:nvPr/>
          </p:nvCxnSpPr>
          <p:spPr>
            <a:xfrm flipH="1">
              <a:off x="6919066" y="1955074"/>
              <a:ext cx="992658" cy="672187"/>
            </a:xfrm>
            <a:prstGeom prst="line">
              <a:avLst/>
            </a:prstGeom>
            <a:ln w="25400" cap="rnd" cmpd="sng">
              <a:solidFill>
                <a:srgbClr val="E1251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79"/>
            <p:cNvCxnSpPr/>
            <p:nvPr/>
          </p:nvCxnSpPr>
          <p:spPr>
            <a:xfrm flipH="1" flipV="1">
              <a:off x="6908908" y="2752727"/>
              <a:ext cx="1012212" cy="633199"/>
            </a:xfrm>
            <a:prstGeom prst="line">
              <a:avLst/>
            </a:prstGeom>
            <a:ln w="25400" cap="rnd" cmpd="sng">
              <a:solidFill>
                <a:srgbClr val="E1251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80"/>
            <p:cNvCxnSpPr/>
            <p:nvPr/>
          </p:nvCxnSpPr>
          <p:spPr>
            <a:xfrm flipV="1">
              <a:off x="6898807" y="2681559"/>
              <a:ext cx="1012916" cy="9001"/>
            </a:xfrm>
            <a:prstGeom prst="line">
              <a:avLst/>
            </a:prstGeom>
            <a:ln w="25400" cap="rnd" cmpd="sng">
              <a:solidFill>
                <a:srgbClr val="E1251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oup 185"/>
            <p:cNvGrpSpPr/>
            <p:nvPr/>
          </p:nvGrpSpPr>
          <p:grpSpPr>
            <a:xfrm>
              <a:off x="6030499" y="2367603"/>
              <a:ext cx="721333" cy="567185"/>
              <a:chOff x="3577666" y="3180816"/>
              <a:chExt cx="1565257" cy="1409348"/>
            </a:xfrm>
          </p:grpSpPr>
          <p:pic>
            <p:nvPicPr>
              <p:cNvPr id="174" name="Picture 18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577666" y="3902212"/>
                <a:ext cx="1061011" cy="641910"/>
              </a:xfrm>
              <a:prstGeom prst="rect">
                <a:avLst/>
              </a:prstGeom>
            </p:spPr>
          </p:pic>
          <p:pic>
            <p:nvPicPr>
              <p:cNvPr id="175" name="Picture 18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745390" y="3941354"/>
                <a:ext cx="351007" cy="648810"/>
              </a:xfrm>
              <a:prstGeom prst="rect">
                <a:avLst/>
              </a:prstGeom>
            </p:spPr>
          </p:pic>
          <p:pic>
            <p:nvPicPr>
              <p:cNvPr id="176" name="Picture 18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698507" y="3180816"/>
                <a:ext cx="444416" cy="664407"/>
              </a:xfrm>
              <a:prstGeom prst="rect">
                <a:avLst/>
              </a:prstGeom>
            </p:spPr>
          </p:pic>
        </p:grpSp>
        <p:pic>
          <p:nvPicPr>
            <p:cNvPr id="144" name="Picture 18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067564" y="2364444"/>
              <a:ext cx="350857" cy="247266"/>
            </a:xfrm>
            <a:prstGeom prst="rect">
              <a:avLst/>
            </a:prstGeom>
          </p:spPr>
        </p:pic>
        <p:sp>
          <p:nvSpPr>
            <p:cNvPr id="146" name="Freeform 8"/>
            <p:cNvSpPr>
              <a:spLocks noEditPoints="1"/>
            </p:cNvSpPr>
            <p:nvPr/>
          </p:nvSpPr>
          <p:spPr bwMode="auto">
            <a:xfrm>
              <a:off x="8023127" y="2548857"/>
              <a:ext cx="246264" cy="230368"/>
            </a:xfrm>
            <a:custGeom>
              <a:avLst/>
              <a:gdLst>
                <a:gd name="T0" fmla="*/ 1020 w 1753"/>
                <a:gd name="T1" fmla="*/ 1144 h 1742"/>
                <a:gd name="T2" fmla="*/ 995 w 1753"/>
                <a:gd name="T3" fmla="*/ 1224 h 1742"/>
                <a:gd name="T4" fmla="*/ 705 w 1753"/>
                <a:gd name="T5" fmla="*/ 1168 h 1742"/>
                <a:gd name="T6" fmla="*/ 1270 w 1753"/>
                <a:gd name="T7" fmla="*/ 1070 h 1742"/>
                <a:gd name="T8" fmla="*/ 1302 w 1753"/>
                <a:gd name="T9" fmla="*/ 1202 h 1742"/>
                <a:gd name="T10" fmla="*/ 1183 w 1753"/>
                <a:gd name="T11" fmla="*/ 1261 h 1742"/>
                <a:gd name="T12" fmla="*/ 1099 w 1753"/>
                <a:gd name="T13" fmla="*/ 1179 h 1742"/>
                <a:gd name="T14" fmla="*/ 1157 w 1753"/>
                <a:gd name="T15" fmla="*/ 1061 h 1742"/>
                <a:gd name="T16" fmla="*/ 586 w 1753"/>
                <a:gd name="T17" fmla="*/ 1059 h 1742"/>
                <a:gd name="T18" fmla="*/ 619 w 1753"/>
                <a:gd name="T19" fmla="*/ 1191 h 1742"/>
                <a:gd name="T20" fmla="*/ 504 w 1753"/>
                <a:gd name="T21" fmla="*/ 1251 h 1742"/>
                <a:gd name="T22" fmla="*/ 417 w 1753"/>
                <a:gd name="T23" fmla="*/ 1172 h 1742"/>
                <a:gd name="T24" fmla="*/ 472 w 1753"/>
                <a:gd name="T25" fmla="*/ 1049 h 1742"/>
                <a:gd name="T26" fmla="*/ 1176 w 1753"/>
                <a:gd name="T27" fmla="*/ 847 h 1742"/>
                <a:gd name="T28" fmla="*/ 1157 w 1753"/>
                <a:gd name="T29" fmla="*/ 978 h 1742"/>
                <a:gd name="T30" fmla="*/ 1012 w 1753"/>
                <a:gd name="T31" fmla="*/ 655 h 1742"/>
                <a:gd name="T32" fmla="*/ 826 w 1753"/>
                <a:gd name="T33" fmla="*/ 611 h 1742"/>
                <a:gd name="T34" fmla="*/ 784 w 1753"/>
                <a:gd name="T35" fmla="*/ 715 h 1742"/>
                <a:gd name="T36" fmla="*/ 575 w 1753"/>
                <a:gd name="T37" fmla="*/ 969 h 1742"/>
                <a:gd name="T38" fmla="*/ 759 w 1753"/>
                <a:gd name="T39" fmla="*/ 622 h 1742"/>
                <a:gd name="T40" fmla="*/ 1038 w 1753"/>
                <a:gd name="T41" fmla="*/ 410 h 1742"/>
                <a:gd name="T42" fmla="*/ 1040 w 1753"/>
                <a:gd name="T43" fmla="*/ 544 h 1742"/>
                <a:gd name="T44" fmla="*/ 910 w 1753"/>
                <a:gd name="T45" fmla="*/ 576 h 1742"/>
                <a:gd name="T46" fmla="*/ 848 w 1753"/>
                <a:gd name="T47" fmla="*/ 480 h 1742"/>
                <a:gd name="T48" fmla="*/ 929 w 1753"/>
                <a:gd name="T49" fmla="*/ 375 h 1742"/>
                <a:gd name="T50" fmla="*/ 658 w 1753"/>
                <a:gd name="T51" fmla="*/ 158 h 1742"/>
                <a:gd name="T52" fmla="*/ 872 w 1753"/>
                <a:gd name="T53" fmla="*/ 313 h 1742"/>
                <a:gd name="T54" fmla="*/ 683 w 1753"/>
                <a:gd name="T55" fmla="*/ 258 h 1742"/>
                <a:gd name="T56" fmla="*/ 398 w 1753"/>
                <a:gd name="T57" fmla="*/ 298 h 1742"/>
                <a:gd name="T58" fmla="*/ 185 w 1753"/>
                <a:gd name="T59" fmla="*/ 580 h 1742"/>
                <a:gd name="T60" fmla="*/ 127 w 1753"/>
                <a:gd name="T61" fmla="*/ 892 h 1742"/>
                <a:gd name="T62" fmla="*/ 314 w 1753"/>
                <a:gd name="T63" fmla="*/ 1033 h 1742"/>
                <a:gd name="T64" fmla="*/ 236 w 1753"/>
                <a:gd name="T65" fmla="*/ 1080 h 1742"/>
                <a:gd name="T66" fmla="*/ 156 w 1753"/>
                <a:gd name="T67" fmla="*/ 1079 h 1742"/>
                <a:gd name="T68" fmla="*/ 333 w 1753"/>
                <a:gd name="T69" fmla="*/ 1385 h 1742"/>
                <a:gd name="T70" fmla="*/ 491 w 1753"/>
                <a:gd name="T71" fmla="*/ 1327 h 1742"/>
                <a:gd name="T72" fmla="*/ 619 w 1753"/>
                <a:gd name="T73" fmla="*/ 1572 h 1742"/>
                <a:gd name="T74" fmla="*/ 996 w 1753"/>
                <a:gd name="T75" fmla="*/ 1607 h 1742"/>
                <a:gd name="T76" fmla="*/ 1159 w 1753"/>
                <a:gd name="T77" fmla="*/ 1433 h 1742"/>
                <a:gd name="T78" fmla="*/ 1251 w 1753"/>
                <a:gd name="T79" fmla="*/ 1337 h 1742"/>
                <a:gd name="T80" fmla="*/ 1310 w 1753"/>
                <a:gd name="T81" fmla="*/ 1478 h 1742"/>
                <a:gd name="T82" fmla="*/ 1535 w 1753"/>
                <a:gd name="T83" fmla="*/ 1226 h 1742"/>
                <a:gd name="T84" fmla="*/ 1530 w 1753"/>
                <a:gd name="T85" fmla="*/ 1076 h 1742"/>
                <a:gd name="T86" fmla="*/ 1369 w 1753"/>
                <a:gd name="T87" fmla="*/ 1068 h 1742"/>
                <a:gd name="T88" fmla="*/ 1626 w 1753"/>
                <a:gd name="T89" fmla="*/ 899 h 1742"/>
                <a:gd name="T90" fmla="*/ 1577 w 1753"/>
                <a:gd name="T91" fmla="*/ 605 h 1742"/>
                <a:gd name="T92" fmla="*/ 1359 w 1753"/>
                <a:gd name="T93" fmla="*/ 300 h 1742"/>
                <a:gd name="T94" fmla="*/ 1097 w 1753"/>
                <a:gd name="T95" fmla="*/ 359 h 1742"/>
                <a:gd name="T96" fmla="*/ 1172 w 1753"/>
                <a:gd name="T97" fmla="*/ 187 h 1742"/>
                <a:gd name="T98" fmla="*/ 863 w 1753"/>
                <a:gd name="T99" fmla="*/ 0 h 1742"/>
                <a:gd name="T100" fmla="*/ 1283 w 1753"/>
                <a:gd name="T101" fmla="*/ 99 h 1742"/>
                <a:gd name="T102" fmla="*/ 1600 w 1753"/>
                <a:gd name="T103" fmla="*/ 377 h 1742"/>
                <a:gd name="T104" fmla="*/ 1749 w 1753"/>
                <a:gd name="T105" fmla="*/ 783 h 1742"/>
                <a:gd name="T106" fmla="*/ 1685 w 1753"/>
                <a:gd name="T107" fmla="*/ 1212 h 1742"/>
                <a:gd name="T108" fmla="*/ 1431 w 1753"/>
                <a:gd name="T109" fmla="*/ 1548 h 1742"/>
                <a:gd name="T110" fmla="*/ 1040 w 1753"/>
                <a:gd name="T111" fmla="*/ 1727 h 1742"/>
                <a:gd name="T112" fmla="*/ 600 w 1753"/>
                <a:gd name="T113" fmla="*/ 1699 h 1742"/>
                <a:gd name="T114" fmla="*/ 243 w 1753"/>
                <a:gd name="T115" fmla="*/ 1475 h 1742"/>
                <a:gd name="T116" fmla="*/ 31 w 1753"/>
                <a:gd name="T117" fmla="*/ 1106 h 1742"/>
                <a:gd name="T118" fmla="*/ 24 w 1753"/>
                <a:gd name="T119" fmla="*/ 665 h 1742"/>
                <a:gd name="T120" fmla="*/ 219 w 1753"/>
                <a:gd name="T121" fmla="*/ 294 h 1742"/>
                <a:gd name="T122" fmla="*/ 571 w 1753"/>
                <a:gd name="T123" fmla="*/ 54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3" h="1742">
                  <a:moveTo>
                    <a:pt x="707" y="1138"/>
                  </a:moveTo>
                  <a:lnTo>
                    <a:pt x="789" y="1145"/>
                  </a:lnTo>
                  <a:lnTo>
                    <a:pt x="874" y="1148"/>
                  </a:lnTo>
                  <a:lnTo>
                    <a:pt x="957" y="1147"/>
                  </a:lnTo>
                  <a:lnTo>
                    <a:pt x="989" y="1146"/>
                  </a:lnTo>
                  <a:lnTo>
                    <a:pt x="1020" y="1144"/>
                  </a:lnTo>
                  <a:lnTo>
                    <a:pt x="1019" y="1149"/>
                  </a:lnTo>
                  <a:lnTo>
                    <a:pt x="1018" y="1154"/>
                  </a:lnTo>
                  <a:lnTo>
                    <a:pt x="1018" y="1161"/>
                  </a:lnTo>
                  <a:lnTo>
                    <a:pt x="1022" y="1191"/>
                  </a:lnTo>
                  <a:lnTo>
                    <a:pt x="1030" y="1221"/>
                  </a:lnTo>
                  <a:lnTo>
                    <a:pt x="995" y="1224"/>
                  </a:lnTo>
                  <a:lnTo>
                    <a:pt x="959" y="1226"/>
                  </a:lnTo>
                  <a:lnTo>
                    <a:pt x="869" y="1226"/>
                  </a:lnTo>
                  <a:lnTo>
                    <a:pt x="782" y="1223"/>
                  </a:lnTo>
                  <a:lnTo>
                    <a:pt x="694" y="1215"/>
                  </a:lnTo>
                  <a:lnTo>
                    <a:pt x="701" y="1192"/>
                  </a:lnTo>
                  <a:lnTo>
                    <a:pt x="705" y="1168"/>
                  </a:lnTo>
                  <a:lnTo>
                    <a:pt x="707" y="1143"/>
                  </a:lnTo>
                  <a:lnTo>
                    <a:pt x="707" y="1138"/>
                  </a:lnTo>
                  <a:close/>
                  <a:moveTo>
                    <a:pt x="1204" y="1049"/>
                  </a:moveTo>
                  <a:lnTo>
                    <a:pt x="1227" y="1052"/>
                  </a:lnTo>
                  <a:lnTo>
                    <a:pt x="1250" y="1059"/>
                  </a:lnTo>
                  <a:lnTo>
                    <a:pt x="1270" y="1070"/>
                  </a:lnTo>
                  <a:lnTo>
                    <a:pt x="1288" y="1087"/>
                  </a:lnTo>
                  <a:lnTo>
                    <a:pt x="1301" y="1107"/>
                  </a:lnTo>
                  <a:lnTo>
                    <a:pt x="1309" y="1129"/>
                  </a:lnTo>
                  <a:lnTo>
                    <a:pt x="1313" y="1155"/>
                  </a:lnTo>
                  <a:lnTo>
                    <a:pt x="1310" y="1180"/>
                  </a:lnTo>
                  <a:lnTo>
                    <a:pt x="1302" y="1202"/>
                  </a:lnTo>
                  <a:lnTo>
                    <a:pt x="1290" y="1223"/>
                  </a:lnTo>
                  <a:lnTo>
                    <a:pt x="1273" y="1239"/>
                  </a:lnTo>
                  <a:lnTo>
                    <a:pt x="1254" y="1252"/>
                  </a:lnTo>
                  <a:lnTo>
                    <a:pt x="1231" y="1261"/>
                  </a:lnTo>
                  <a:lnTo>
                    <a:pt x="1207" y="1264"/>
                  </a:lnTo>
                  <a:lnTo>
                    <a:pt x="1183" y="1261"/>
                  </a:lnTo>
                  <a:lnTo>
                    <a:pt x="1160" y="1254"/>
                  </a:lnTo>
                  <a:lnTo>
                    <a:pt x="1140" y="1242"/>
                  </a:lnTo>
                  <a:lnTo>
                    <a:pt x="1125" y="1229"/>
                  </a:lnTo>
                  <a:lnTo>
                    <a:pt x="1114" y="1215"/>
                  </a:lnTo>
                  <a:lnTo>
                    <a:pt x="1105" y="1198"/>
                  </a:lnTo>
                  <a:lnTo>
                    <a:pt x="1099" y="1179"/>
                  </a:lnTo>
                  <a:lnTo>
                    <a:pt x="1097" y="1158"/>
                  </a:lnTo>
                  <a:lnTo>
                    <a:pt x="1099" y="1134"/>
                  </a:lnTo>
                  <a:lnTo>
                    <a:pt x="1108" y="1111"/>
                  </a:lnTo>
                  <a:lnTo>
                    <a:pt x="1120" y="1091"/>
                  </a:lnTo>
                  <a:lnTo>
                    <a:pt x="1137" y="1074"/>
                  </a:lnTo>
                  <a:lnTo>
                    <a:pt x="1157" y="1061"/>
                  </a:lnTo>
                  <a:lnTo>
                    <a:pt x="1179" y="1053"/>
                  </a:lnTo>
                  <a:lnTo>
                    <a:pt x="1204" y="1049"/>
                  </a:lnTo>
                  <a:close/>
                  <a:moveTo>
                    <a:pt x="520" y="1038"/>
                  </a:moveTo>
                  <a:lnTo>
                    <a:pt x="544" y="1041"/>
                  </a:lnTo>
                  <a:lnTo>
                    <a:pt x="566" y="1047"/>
                  </a:lnTo>
                  <a:lnTo>
                    <a:pt x="586" y="1059"/>
                  </a:lnTo>
                  <a:lnTo>
                    <a:pt x="603" y="1075"/>
                  </a:lnTo>
                  <a:lnTo>
                    <a:pt x="617" y="1095"/>
                  </a:lnTo>
                  <a:lnTo>
                    <a:pt x="625" y="1119"/>
                  </a:lnTo>
                  <a:lnTo>
                    <a:pt x="629" y="1144"/>
                  </a:lnTo>
                  <a:lnTo>
                    <a:pt x="626" y="1168"/>
                  </a:lnTo>
                  <a:lnTo>
                    <a:pt x="619" y="1191"/>
                  </a:lnTo>
                  <a:lnTo>
                    <a:pt x="606" y="1210"/>
                  </a:lnTo>
                  <a:lnTo>
                    <a:pt x="590" y="1227"/>
                  </a:lnTo>
                  <a:lnTo>
                    <a:pt x="570" y="1241"/>
                  </a:lnTo>
                  <a:lnTo>
                    <a:pt x="547" y="1249"/>
                  </a:lnTo>
                  <a:lnTo>
                    <a:pt x="523" y="1252"/>
                  </a:lnTo>
                  <a:lnTo>
                    <a:pt x="504" y="1251"/>
                  </a:lnTo>
                  <a:lnTo>
                    <a:pt x="488" y="1247"/>
                  </a:lnTo>
                  <a:lnTo>
                    <a:pt x="471" y="1241"/>
                  </a:lnTo>
                  <a:lnTo>
                    <a:pt x="457" y="1231"/>
                  </a:lnTo>
                  <a:lnTo>
                    <a:pt x="439" y="1215"/>
                  </a:lnTo>
                  <a:lnTo>
                    <a:pt x="425" y="1195"/>
                  </a:lnTo>
                  <a:lnTo>
                    <a:pt x="417" y="1172"/>
                  </a:lnTo>
                  <a:lnTo>
                    <a:pt x="413" y="1147"/>
                  </a:lnTo>
                  <a:lnTo>
                    <a:pt x="416" y="1122"/>
                  </a:lnTo>
                  <a:lnTo>
                    <a:pt x="423" y="1099"/>
                  </a:lnTo>
                  <a:lnTo>
                    <a:pt x="436" y="1080"/>
                  </a:lnTo>
                  <a:lnTo>
                    <a:pt x="452" y="1062"/>
                  </a:lnTo>
                  <a:lnTo>
                    <a:pt x="472" y="1049"/>
                  </a:lnTo>
                  <a:lnTo>
                    <a:pt x="495" y="1041"/>
                  </a:lnTo>
                  <a:lnTo>
                    <a:pt x="520" y="1038"/>
                  </a:lnTo>
                  <a:close/>
                  <a:moveTo>
                    <a:pt x="1080" y="614"/>
                  </a:moveTo>
                  <a:lnTo>
                    <a:pt x="1116" y="690"/>
                  </a:lnTo>
                  <a:lnTo>
                    <a:pt x="1148" y="768"/>
                  </a:lnTo>
                  <a:lnTo>
                    <a:pt x="1176" y="847"/>
                  </a:lnTo>
                  <a:lnTo>
                    <a:pt x="1201" y="926"/>
                  </a:lnTo>
                  <a:lnTo>
                    <a:pt x="1206" y="949"/>
                  </a:lnTo>
                  <a:lnTo>
                    <a:pt x="1212" y="973"/>
                  </a:lnTo>
                  <a:lnTo>
                    <a:pt x="1202" y="973"/>
                  </a:lnTo>
                  <a:lnTo>
                    <a:pt x="1178" y="974"/>
                  </a:lnTo>
                  <a:lnTo>
                    <a:pt x="1157" y="978"/>
                  </a:lnTo>
                  <a:lnTo>
                    <a:pt x="1135" y="985"/>
                  </a:lnTo>
                  <a:lnTo>
                    <a:pt x="1125" y="947"/>
                  </a:lnTo>
                  <a:lnTo>
                    <a:pt x="1102" y="872"/>
                  </a:lnTo>
                  <a:lnTo>
                    <a:pt x="1075" y="798"/>
                  </a:lnTo>
                  <a:lnTo>
                    <a:pt x="1045" y="725"/>
                  </a:lnTo>
                  <a:lnTo>
                    <a:pt x="1012" y="655"/>
                  </a:lnTo>
                  <a:lnTo>
                    <a:pt x="1037" y="644"/>
                  </a:lnTo>
                  <a:lnTo>
                    <a:pt x="1060" y="631"/>
                  </a:lnTo>
                  <a:lnTo>
                    <a:pt x="1080" y="614"/>
                  </a:lnTo>
                  <a:close/>
                  <a:moveTo>
                    <a:pt x="799" y="578"/>
                  </a:moveTo>
                  <a:lnTo>
                    <a:pt x="811" y="595"/>
                  </a:lnTo>
                  <a:lnTo>
                    <a:pt x="826" y="611"/>
                  </a:lnTo>
                  <a:lnTo>
                    <a:pt x="845" y="626"/>
                  </a:lnTo>
                  <a:lnTo>
                    <a:pt x="848" y="629"/>
                  </a:lnTo>
                  <a:lnTo>
                    <a:pt x="851" y="631"/>
                  </a:lnTo>
                  <a:lnTo>
                    <a:pt x="854" y="632"/>
                  </a:lnTo>
                  <a:lnTo>
                    <a:pt x="819" y="674"/>
                  </a:lnTo>
                  <a:lnTo>
                    <a:pt x="784" y="715"/>
                  </a:lnTo>
                  <a:lnTo>
                    <a:pt x="738" y="781"/>
                  </a:lnTo>
                  <a:lnTo>
                    <a:pt x="697" y="849"/>
                  </a:lnTo>
                  <a:lnTo>
                    <a:pt x="657" y="919"/>
                  </a:lnTo>
                  <a:lnTo>
                    <a:pt x="623" y="990"/>
                  </a:lnTo>
                  <a:lnTo>
                    <a:pt x="600" y="977"/>
                  </a:lnTo>
                  <a:lnTo>
                    <a:pt x="575" y="969"/>
                  </a:lnTo>
                  <a:lnTo>
                    <a:pt x="549" y="962"/>
                  </a:lnTo>
                  <a:lnTo>
                    <a:pt x="586" y="885"/>
                  </a:lnTo>
                  <a:lnTo>
                    <a:pt x="627" y="811"/>
                  </a:lnTo>
                  <a:lnTo>
                    <a:pt x="673" y="738"/>
                  </a:lnTo>
                  <a:lnTo>
                    <a:pt x="723" y="670"/>
                  </a:lnTo>
                  <a:lnTo>
                    <a:pt x="759" y="622"/>
                  </a:lnTo>
                  <a:lnTo>
                    <a:pt x="799" y="578"/>
                  </a:lnTo>
                  <a:close/>
                  <a:moveTo>
                    <a:pt x="954" y="371"/>
                  </a:moveTo>
                  <a:lnTo>
                    <a:pt x="978" y="374"/>
                  </a:lnTo>
                  <a:lnTo>
                    <a:pt x="999" y="381"/>
                  </a:lnTo>
                  <a:lnTo>
                    <a:pt x="1020" y="393"/>
                  </a:lnTo>
                  <a:lnTo>
                    <a:pt x="1038" y="410"/>
                  </a:lnTo>
                  <a:lnTo>
                    <a:pt x="1050" y="430"/>
                  </a:lnTo>
                  <a:lnTo>
                    <a:pt x="1060" y="453"/>
                  </a:lnTo>
                  <a:lnTo>
                    <a:pt x="1064" y="476"/>
                  </a:lnTo>
                  <a:lnTo>
                    <a:pt x="1061" y="501"/>
                  </a:lnTo>
                  <a:lnTo>
                    <a:pt x="1053" y="524"/>
                  </a:lnTo>
                  <a:lnTo>
                    <a:pt x="1040" y="544"/>
                  </a:lnTo>
                  <a:lnTo>
                    <a:pt x="1024" y="560"/>
                  </a:lnTo>
                  <a:lnTo>
                    <a:pt x="1005" y="574"/>
                  </a:lnTo>
                  <a:lnTo>
                    <a:pt x="982" y="582"/>
                  </a:lnTo>
                  <a:lnTo>
                    <a:pt x="957" y="585"/>
                  </a:lnTo>
                  <a:lnTo>
                    <a:pt x="933" y="583"/>
                  </a:lnTo>
                  <a:lnTo>
                    <a:pt x="910" y="576"/>
                  </a:lnTo>
                  <a:lnTo>
                    <a:pt x="891" y="565"/>
                  </a:lnTo>
                  <a:lnTo>
                    <a:pt x="877" y="552"/>
                  </a:lnTo>
                  <a:lnTo>
                    <a:pt x="864" y="537"/>
                  </a:lnTo>
                  <a:lnTo>
                    <a:pt x="855" y="520"/>
                  </a:lnTo>
                  <a:lnTo>
                    <a:pt x="850" y="500"/>
                  </a:lnTo>
                  <a:lnTo>
                    <a:pt x="848" y="480"/>
                  </a:lnTo>
                  <a:lnTo>
                    <a:pt x="850" y="456"/>
                  </a:lnTo>
                  <a:lnTo>
                    <a:pt x="857" y="433"/>
                  </a:lnTo>
                  <a:lnTo>
                    <a:pt x="869" y="412"/>
                  </a:lnTo>
                  <a:lnTo>
                    <a:pt x="886" y="395"/>
                  </a:lnTo>
                  <a:lnTo>
                    <a:pt x="906" y="383"/>
                  </a:lnTo>
                  <a:lnTo>
                    <a:pt x="929" y="375"/>
                  </a:lnTo>
                  <a:lnTo>
                    <a:pt x="954" y="371"/>
                  </a:lnTo>
                  <a:close/>
                  <a:moveTo>
                    <a:pt x="865" y="127"/>
                  </a:moveTo>
                  <a:lnTo>
                    <a:pt x="812" y="129"/>
                  </a:lnTo>
                  <a:lnTo>
                    <a:pt x="760" y="135"/>
                  </a:lnTo>
                  <a:lnTo>
                    <a:pt x="708" y="144"/>
                  </a:lnTo>
                  <a:lnTo>
                    <a:pt x="658" y="158"/>
                  </a:lnTo>
                  <a:lnTo>
                    <a:pt x="698" y="177"/>
                  </a:lnTo>
                  <a:lnTo>
                    <a:pt x="735" y="200"/>
                  </a:lnTo>
                  <a:lnTo>
                    <a:pt x="773" y="226"/>
                  </a:lnTo>
                  <a:lnTo>
                    <a:pt x="807" y="253"/>
                  </a:lnTo>
                  <a:lnTo>
                    <a:pt x="840" y="282"/>
                  </a:lnTo>
                  <a:lnTo>
                    <a:pt x="872" y="313"/>
                  </a:lnTo>
                  <a:lnTo>
                    <a:pt x="849" y="327"/>
                  </a:lnTo>
                  <a:lnTo>
                    <a:pt x="828" y="344"/>
                  </a:lnTo>
                  <a:lnTo>
                    <a:pt x="810" y="363"/>
                  </a:lnTo>
                  <a:lnTo>
                    <a:pt x="769" y="323"/>
                  </a:lnTo>
                  <a:lnTo>
                    <a:pt x="726" y="287"/>
                  </a:lnTo>
                  <a:lnTo>
                    <a:pt x="683" y="258"/>
                  </a:lnTo>
                  <a:lnTo>
                    <a:pt x="640" y="235"/>
                  </a:lnTo>
                  <a:lnTo>
                    <a:pt x="594" y="215"/>
                  </a:lnTo>
                  <a:lnTo>
                    <a:pt x="549" y="201"/>
                  </a:lnTo>
                  <a:lnTo>
                    <a:pt x="496" y="229"/>
                  </a:lnTo>
                  <a:lnTo>
                    <a:pt x="445" y="261"/>
                  </a:lnTo>
                  <a:lnTo>
                    <a:pt x="398" y="298"/>
                  </a:lnTo>
                  <a:lnTo>
                    <a:pt x="354" y="337"/>
                  </a:lnTo>
                  <a:lnTo>
                    <a:pt x="313" y="380"/>
                  </a:lnTo>
                  <a:lnTo>
                    <a:pt x="276" y="426"/>
                  </a:lnTo>
                  <a:lnTo>
                    <a:pt x="241" y="474"/>
                  </a:lnTo>
                  <a:lnTo>
                    <a:pt x="211" y="526"/>
                  </a:lnTo>
                  <a:lnTo>
                    <a:pt x="185" y="580"/>
                  </a:lnTo>
                  <a:lnTo>
                    <a:pt x="163" y="637"/>
                  </a:lnTo>
                  <a:lnTo>
                    <a:pt x="147" y="695"/>
                  </a:lnTo>
                  <a:lnTo>
                    <a:pt x="135" y="757"/>
                  </a:lnTo>
                  <a:lnTo>
                    <a:pt x="128" y="819"/>
                  </a:lnTo>
                  <a:lnTo>
                    <a:pt x="126" y="882"/>
                  </a:lnTo>
                  <a:lnTo>
                    <a:pt x="127" y="892"/>
                  </a:lnTo>
                  <a:lnTo>
                    <a:pt x="127" y="902"/>
                  </a:lnTo>
                  <a:lnTo>
                    <a:pt x="158" y="932"/>
                  </a:lnTo>
                  <a:lnTo>
                    <a:pt x="193" y="961"/>
                  </a:lnTo>
                  <a:lnTo>
                    <a:pt x="230" y="987"/>
                  </a:lnTo>
                  <a:lnTo>
                    <a:pt x="270" y="1010"/>
                  </a:lnTo>
                  <a:lnTo>
                    <a:pt x="314" y="1033"/>
                  </a:lnTo>
                  <a:lnTo>
                    <a:pt x="361" y="1053"/>
                  </a:lnTo>
                  <a:lnTo>
                    <a:pt x="349" y="1076"/>
                  </a:lnTo>
                  <a:lnTo>
                    <a:pt x="341" y="1100"/>
                  </a:lnTo>
                  <a:lnTo>
                    <a:pt x="337" y="1126"/>
                  </a:lnTo>
                  <a:lnTo>
                    <a:pt x="285" y="1105"/>
                  </a:lnTo>
                  <a:lnTo>
                    <a:pt x="236" y="1080"/>
                  </a:lnTo>
                  <a:lnTo>
                    <a:pt x="189" y="1053"/>
                  </a:lnTo>
                  <a:lnTo>
                    <a:pt x="147" y="1022"/>
                  </a:lnTo>
                  <a:lnTo>
                    <a:pt x="145" y="1021"/>
                  </a:lnTo>
                  <a:lnTo>
                    <a:pt x="144" y="1020"/>
                  </a:lnTo>
                  <a:lnTo>
                    <a:pt x="141" y="1018"/>
                  </a:lnTo>
                  <a:lnTo>
                    <a:pt x="156" y="1079"/>
                  </a:lnTo>
                  <a:lnTo>
                    <a:pt x="175" y="1136"/>
                  </a:lnTo>
                  <a:lnTo>
                    <a:pt x="199" y="1191"/>
                  </a:lnTo>
                  <a:lnTo>
                    <a:pt x="227" y="1244"/>
                  </a:lnTo>
                  <a:lnTo>
                    <a:pt x="259" y="1293"/>
                  </a:lnTo>
                  <a:lnTo>
                    <a:pt x="294" y="1340"/>
                  </a:lnTo>
                  <a:lnTo>
                    <a:pt x="333" y="1385"/>
                  </a:lnTo>
                  <a:lnTo>
                    <a:pt x="375" y="1425"/>
                  </a:lnTo>
                  <a:lnTo>
                    <a:pt x="421" y="1464"/>
                  </a:lnTo>
                  <a:lnTo>
                    <a:pt x="428" y="1388"/>
                  </a:lnTo>
                  <a:lnTo>
                    <a:pt x="441" y="1311"/>
                  </a:lnTo>
                  <a:lnTo>
                    <a:pt x="465" y="1320"/>
                  </a:lnTo>
                  <a:lnTo>
                    <a:pt x="491" y="1327"/>
                  </a:lnTo>
                  <a:lnTo>
                    <a:pt x="516" y="1330"/>
                  </a:lnTo>
                  <a:lnTo>
                    <a:pt x="508" y="1391"/>
                  </a:lnTo>
                  <a:lnTo>
                    <a:pt x="501" y="1453"/>
                  </a:lnTo>
                  <a:lnTo>
                    <a:pt x="498" y="1515"/>
                  </a:lnTo>
                  <a:lnTo>
                    <a:pt x="557" y="1546"/>
                  </a:lnTo>
                  <a:lnTo>
                    <a:pt x="619" y="1572"/>
                  </a:lnTo>
                  <a:lnTo>
                    <a:pt x="683" y="1591"/>
                  </a:lnTo>
                  <a:lnTo>
                    <a:pt x="749" y="1606"/>
                  </a:lnTo>
                  <a:lnTo>
                    <a:pt x="817" y="1615"/>
                  </a:lnTo>
                  <a:lnTo>
                    <a:pt x="887" y="1617"/>
                  </a:lnTo>
                  <a:lnTo>
                    <a:pt x="942" y="1614"/>
                  </a:lnTo>
                  <a:lnTo>
                    <a:pt x="996" y="1607"/>
                  </a:lnTo>
                  <a:lnTo>
                    <a:pt x="1049" y="1596"/>
                  </a:lnTo>
                  <a:lnTo>
                    <a:pt x="1100" y="1582"/>
                  </a:lnTo>
                  <a:lnTo>
                    <a:pt x="1120" y="1551"/>
                  </a:lnTo>
                  <a:lnTo>
                    <a:pt x="1136" y="1516"/>
                  </a:lnTo>
                  <a:lnTo>
                    <a:pt x="1149" y="1476"/>
                  </a:lnTo>
                  <a:lnTo>
                    <a:pt x="1159" y="1433"/>
                  </a:lnTo>
                  <a:lnTo>
                    <a:pt x="1166" y="1387"/>
                  </a:lnTo>
                  <a:lnTo>
                    <a:pt x="1170" y="1338"/>
                  </a:lnTo>
                  <a:lnTo>
                    <a:pt x="1190" y="1341"/>
                  </a:lnTo>
                  <a:lnTo>
                    <a:pt x="1207" y="1341"/>
                  </a:lnTo>
                  <a:lnTo>
                    <a:pt x="1229" y="1340"/>
                  </a:lnTo>
                  <a:lnTo>
                    <a:pt x="1251" y="1337"/>
                  </a:lnTo>
                  <a:lnTo>
                    <a:pt x="1246" y="1390"/>
                  </a:lnTo>
                  <a:lnTo>
                    <a:pt x="1238" y="1442"/>
                  </a:lnTo>
                  <a:lnTo>
                    <a:pt x="1226" y="1492"/>
                  </a:lnTo>
                  <a:lnTo>
                    <a:pt x="1211" y="1538"/>
                  </a:lnTo>
                  <a:lnTo>
                    <a:pt x="1262" y="1510"/>
                  </a:lnTo>
                  <a:lnTo>
                    <a:pt x="1310" y="1478"/>
                  </a:lnTo>
                  <a:lnTo>
                    <a:pt x="1357" y="1443"/>
                  </a:lnTo>
                  <a:lnTo>
                    <a:pt x="1400" y="1405"/>
                  </a:lnTo>
                  <a:lnTo>
                    <a:pt x="1440" y="1362"/>
                  </a:lnTo>
                  <a:lnTo>
                    <a:pt x="1477" y="1317"/>
                  </a:lnTo>
                  <a:lnTo>
                    <a:pt x="1508" y="1273"/>
                  </a:lnTo>
                  <a:lnTo>
                    <a:pt x="1535" y="1226"/>
                  </a:lnTo>
                  <a:lnTo>
                    <a:pt x="1560" y="1178"/>
                  </a:lnTo>
                  <a:lnTo>
                    <a:pt x="1581" y="1127"/>
                  </a:lnTo>
                  <a:lnTo>
                    <a:pt x="1597" y="1074"/>
                  </a:lnTo>
                  <a:lnTo>
                    <a:pt x="1611" y="1020"/>
                  </a:lnTo>
                  <a:lnTo>
                    <a:pt x="1571" y="1051"/>
                  </a:lnTo>
                  <a:lnTo>
                    <a:pt x="1530" y="1076"/>
                  </a:lnTo>
                  <a:lnTo>
                    <a:pt x="1486" y="1101"/>
                  </a:lnTo>
                  <a:lnTo>
                    <a:pt x="1439" y="1124"/>
                  </a:lnTo>
                  <a:lnTo>
                    <a:pt x="1389" y="1144"/>
                  </a:lnTo>
                  <a:lnTo>
                    <a:pt x="1386" y="1117"/>
                  </a:lnTo>
                  <a:lnTo>
                    <a:pt x="1379" y="1092"/>
                  </a:lnTo>
                  <a:lnTo>
                    <a:pt x="1369" y="1068"/>
                  </a:lnTo>
                  <a:lnTo>
                    <a:pt x="1421" y="1046"/>
                  </a:lnTo>
                  <a:lnTo>
                    <a:pt x="1470" y="1022"/>
                  </a:lnTo>
                  <a:lnTo>
                    <a:pt x="1514" y="996"/>
                  </a:lnTo>
                  <a:lnTo>
                    <a:pt x="1556" y="965"/>
                  </a:lnTo>
                  <a:lnTo>
                    <a:pt x="1593" y="933"/>
                  </a:lnTo>
                  <a:lnTo>
                    <a:pt x="1626" y="899"/>
                  </a:lnTo>
                  <a:lnTo>
                    <a:pt x="1627" y="879"/>
                  </a:lnTo>
                  <a:lnTo>
                    <a:pt x="1627" y="861"/>
                  </a:lnTo>
                  <a:lnTo>
                    <a:pt x="1622" y="793"/>
                  </a:lnTo>
                  <a:lnTo>
                    <a:pt x="1613" y="729"/>
                  </a:lnTo>
                  <a:lnTo>
                    <a:pt x="1597" y="665"/>
                  </a:lnTo>
                  <a:lnTo>
                    <a:pt x="1577" y="605"/>
                  </a:lnTo>
                  <a:lnTo>
                    <a:pt x="1552" y="546"/>
                  </a:lnTo>
                  <a:lnTo>
                    <a:pt x="1522" y="491"/>
                  </a:lnTo>
                  <a:lnTo>
                    <a:pt x="1486" y="438"/>
                  </a:lnTo>
                  <a:lnTo>
                    <a:pt x="1448" y="388"/>
                  </a:lnTo>
                  <a:lnTo>
                    <a:pt x="1405" y="342"/>
                  </a:lnTo>
                  <a:lnTo>
                    <a:pt x="1359" y="300"/>
                  </a:lnTo>
                  <a:lnTo>
                    <a:pt x="1298" y="320"/>
                  </a:lnTo>
                  <a:lnTo>
                    <a:pt x="1239" y="344"/>
                  </a:lnTo>
                  <a:lnTo>
                    <a:pt x="1181" y="372"/>
                  </a:lnTo>
                  <a:lnTo>
                    <a:pt x="1125" y="403"/>
                  </a:lnTo>
                  <a:lnTo>
                    <a:pt x="1113" y="381"/>
                  </a:lnTo>
                  <a:lnTo>
                    <a:pt x="1097" y="359"/>
                  </a:lnTo>
                  <a:lnTo>
                    <a:pt x="1079" y="340"/>
                  </a:lnTo>
                  <a:lnTo>
                    <a:pt x="1144" y="303"/>
                  </a:lnTo>
                  <a:lnTo>
                    <a:pt x="1212" y="271"/>
                  </a:lnTo>
                  <a:lnTo>
                    <a:pt x="1280" y="244"/>
                  </a:lnTo>
                  <a:lnTo>
                    <a:pt x="1227" y="213"/>
                  </a:lnTo>
                  <a:lnTo>
                    <a:pt x="1172" y="187"/>
                  </a:lnTo>
                  <a:lnTo>
                    <a:pt x="1115" y="165"/>
                  </a:lnTo>
                  <a:lnTo>
                    <a:pt x="1056" y="147"/>
                  </a:lnTo>
                  <a:lnTo>
                    <a:pt x="993" y="135"/>
                  </a:lnTo>
                  <a:lnTo>
                    <a:pt x="930" y="129"/>
                  </a:lnTo>
                  <a:lnTo>
                    <a:pt x="865" y="127"/>
                  </a:lnTo>
                  <a:close/>
                  <a:moveTo>
                    <a:pt x="863" y="0"/>
                  </a:moveTo>
                  <a:lnTo>
                    <a:pt x="938" y="2"/>
                  </a:lnTo>
                  <a:lnTo>
                    <a:pt x="1012" y="10"/>
                  </a:lnTo>
                  <a:lnTo>
                    <a:pt x="1083" y="24"/>
                  </a:lnTo>
                  <a:lnTo>
                    <a:pt x="1152" y="43"/>
                  </a:lnTo>
                  <a:lnTo>
                    <a:pt x="1219" y="68"/>
                  </a:lnTo>
                  <a:lnTo>
                    <a:pt x="1283" y="99"/>
                  </a:lnTo>
                  <a:lnTo>
                    <a:pt x="1345" y="134"/>
                  </a:lnTo>
                  <a:lnTo>
                    <a:pt x="1403" y="173"/>
                  </a:lnTo>
                  <a:lnTo>
                    <a:pt x="1458" y="218"/>
                  </a:lnTo>
                  <a:lnTo>
                    <a:pt x="1509" y="268"/>
                  </a:lnTo>
                  <a:lnTo>
                    <a:pt x="1557" y="321"/>
                  </a:lnTo>
                  <a:lnTo>
                    <a:pt x="1600" y="377"/>
                  </a:lnTo>
                  <a:lnTo>
                    <a:pt x="1638" y="438"/>
                  </a:lnTo>
                  <a:lnTo>
                    <a:pt x="1671" y="501"/>
                  </a:lnTo>
                  <a:lnTo>
                    <a:pt x="1699" y="568"/>
                  </a:lnTo>
                  <a:lnTo>
                    <a:pt x="1721" y="637"/>
                  </a:lnTo>
                  <a:lnTo>
                    <a:pt x="1738" y="709"/>
                  </a:lnTo>
                  <a:lnTo>
                    <a:pt x="1749" y="783"/>
                  </a:lnTo>
                  <a:lnTo>
                    <a:pt x="1753" y="858"/>
                  </a:lnTo>
                  <a:lnTo>
                    <a:pt x="1751" y="933"/>
                  </a:lnTo>
                  <a:lnTo>
                    <a:pt x="1743" y="1006"/>
                  </a:lnTo>
                  <a:lnTo>
                    <a:pt x="1730" y="1076"/>
                  </a:lnTo>
                  <a:lnTo>
                    <a:pt x="1710" y="1146"/>
                  </a:lnTo>
                  <a:lnTo>
                    <a:pt x="1685" y="1212"/>
                  </a:lnTo>
                  <a:lnTo>
                    <a:pt x="1654" y="1276"/>
                  </a:lnTo>
                  <a:lnTo>
                    <a:pt x="1618" y="1337"/>
                  </a:lnTo>
                  <a:lnTo>
                    <a:pt x="1579" y="1394"/>
                  </a:lnTo>
                  <a:lnTo>
                    <a:pt x="1534" y="1449"/>
                  </a:lnTo>
                  <a:lnTo>
                    <a:pt x="1484" y="1500"/>
                  </a:lnTo>
                  <a:lnTo>
                    <a:pt x="1431" y="1548"/>
                  </a:lnTo>
                  <a:lnTo>
                    <a:pt x="1374" y="1590"/>
                  </a:lnTo>
                  <a:lnTo>
                    <a:pt x="1313" y="1628"/>
                  </a:lnTo>
                  <a:lnTo>
                    <a:pt x="1249" y="1661"/>
                  </a:lnTo>
                  <a:lnTo>
                    <a:pt x="1181" y="1689"/>
                  </a:lnTo>
                  <a:lnTo>
                    <a:pt x="1112" y="1711"/>
                  </a:lnTo>
                  <a:lnTo>
                    <a:pt x="1040" y="1727"/>
                  </a:lnTo>
                  <a:lnTo>
                    <a:pt x="965" y="1738"/>
                  </a:lnTo>
                  <a:lnTo>
                    <a:pt x="889" y="1742"/>
                  </a:lnTo>
                  <a:lnTo>
                    <a:pt x="814" y="1741"/>
                  </a:lnTo>
                  <a:lnTo>
                    <a:pt x="742" y="1733"/>
                  </a:lnTo>
                  <a:lnTo>
                    <a:pt x="670" y="1718"/>
                  </a:lnTo>
                  <a:lnTo>
                    <a:pt x="600" y="1699"/>
                  </a:lnTo>
                  <a:lnTo>
                    <a:pt x="534" y="1674"/>
                  </a:lnTo>
                  <a:lnTo>
                    <a:pt x="469" y="1644"/>
                  </a:lnTo>
                  <a:lnTo>
                    <a:pt x="408" y="1609"/>
                  </a:lnTo>
                  <a:lnTo>
                    <a:pt x="350" y="1569"/>
                  </a:lnTo>
                  <a:lnTo>
                    <a:pt x="294" y="1524"/>
                  </a:lnTo>
                  <a:lnTo>
                    <a:pt x="243" y="1475"/>
                  </a:lnTo>
                  <a:lnTo>
                    <a:pt x="196" y="1422"/>
                  </a:lnTo>
                  <a:lnTo>
                    <a:pt x="153" y="1365"/>
                  </a:lnTo>
                  <a:lnTo>
                    <a:pt x="114" y="1305"/>
                  </a:lnTo>
                  <a:lnTo>
                    <a:pt x="81" y="1242"/>
                  </a:lnTo>
                  <a:lnTo>
                    <a:pt x="53" y="1175"/>
                  </a:lnTo>
                  <a:lnTo>
                    <a:pt x="31" y="1106"/>
                  </a:lnTo>
                  <a:lnTo>
                    <a:pt x="15" y="1034"/>
                  </a:lnTo>
                  <a:lnTo>
                    <a:pt x="4" y="960"/>
                  </a:lnTo>
                  <a:lnTo>
                    <a:pt x="0" y="884"/>
                  </a:lnTo>
                  <a:lnTo>
                    <a:pt x="2" y="810"/>
                  </a:lnTo>
                  <a:lnTo>
                    <a:pt x="9" y="737"/>
                  </a:lnTo>
                  <a:lnTo>
                    <a:pt x="24" y="665"/>
                  </a:lnTo>
                  <a:lnTo>
                    <a:pt x="44" y="597"/>
                  </a:lnTo>
                  <a:lnTo>
                    <a:pt x="69" y="530"/>
                  </a:lnTo>
                  <a:lnTo>
                    <a:pt x="99" y="467"/>
                  </a:lnTo>
                  <a:lnTo>
                    <a:pt x="134" y="406"/>
                  </a:lnTo>
                  <a:lnTo>
                    <a:pt x="174" y="349"/>
                  </a:lnTo>
                  <a:lnTo>
                    <a:pt x="219" y="294"/>
                  </a:lnTo>
                  <a:lnTo>
                    <a:pt x="268" y="242"/>
                  </a:lnTo>
                  <a:lnTo>
                    <a:pt x="321" y="195"/>
                  </a:lnTo>
                  <a:lnTo>
                    <a:pt x="380" y="152"/>
                  </a:lnTo>
                  <a:lnTo>
                    <a:pt x="440" y="114"/>
                  </a:lnTo>
                  <a:lnTo>
                    <a:pt x="504" y="82"/>
                  </a:lnTo>
                  <a:lnTo>
                    <a:pt x="571" y="54"/>
                  </a:lnTo>
                  <a:lnTo>
                    <a:pt x="641" y="31"/>
                  </a:lnTo>
                  <a:lnTo>
                    <a:pt x="712" y="14"/>
                  </a:lnTo>
                  <a:lnTo>
                    <a:pt x="787" y="4"/>
                  </a:lnTo>
                  <a:lnTo>
                    <a:pt x="863" y="0"/>
                  </a:lnTo>
                  <a:close/>
                </a:path>
              </a:pathLst>
            </a:custGeom>
            <a:ln w="19050">
              <a:noFill/>
            </a:ln>
          </p:spPr>
          <p:style>
            <a:lnRef idx="2">
              <a:schemeClr val="accent3"/>
            </a:lnRef>
            <a:fillRef idx="1">
              <a:schemeClr val="lt1"/>
            </a:fillRef>
            <a:effectRef idx="0">
              <a:schemeClr val="accent3"/>
            </a:effectRef>
            <a:fontRef idx="minor">
              <a:schemeClr val="dk1"/>
            </a:fontRef>
          </p:style>
          <p:txBody>
            <a:bodyPr vert="horz" wrap="square" lIns="91427" tIns="45713" rIns="91427" bIns="45713" numCol="1" anchor="t" anchorCtr="0" compatLnSpc="1"/>
            <a:lstStyle/>
            <a:p>
              <a:pPr defTabSz="932180"/>
              <a:endParaRPr lang="en-GB" sz="900">
                <a:solidFill>
                  <a:srgbClr val="FFFFFF"/>
                </a:solidFill>
              </a:endParaRPr>
            </a:p>
          </p:txBody>
        </p:sp>
        <p:grpSp>
          <p:nvGrpSpPr>
            <p:cNvPr id="4" name="Group 4"/>
            <p:cNvGrpSpPr>
              <a:grpSpLocks noChangeAspect="1"/>
            </p:cNvGrpSpPr>
            <p:nvPr/>
          </p:nvGrpSpPr>
          <p:grpSpPr bwMode="auto">
            <a:xfrm>
              <a:off x="8059730" y="1711886"/>
              <a:ext cx="379870" cy="495042"/>
              <a:chOff x="4012" y="1218"/>
              <a:chExt cx="620" cy="864"/>
            </a:xfrm>
            <a:solidFill>
              <a:schemeClr val="accent3"/>
            </a:solidFill>
          </p:grpSpPr>
          <p:sp>
            <p:nvSpPr>
              <p:cNvPr id="166" name="Freeform 6"/>
              <p:cNvSpPr>
                <a:spLocks noEditPoints="1"/>
              </p:cNvSpPr>
              <p:nvPr/>
            </p:nvSpPr>
            <p:spPr bwMode="auto">
              <a:xfrm>
                <a:off x="4190" y="1218"/>
                <a:ext cx="442" cy="864"/>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rgbClr val="FFFFFF"/>
                </a:solidFill>
                <a:prstDash val="solid"/>
                <a:round/>
              </a:ln>
            </p:spPr>
            <p:txBody>
              <a:bodyPr vert="horz" wrap="square" lIns="91427" tIns="45713" rIns="91427" bIns="45713" numCol="1" anchor="t" anchorCtr="0" compatLnSpc="1"/>
              <a:lstStyle/>
              <a:p>
                <a:pPr defTabSz="932180"/>
                <a:endParaRPr lang="en-GB" sz="900">
                  <a:solidFill>
                    <a:srgbClr val="FFFFFF"/>
                  </a:solidFill>
                </a:endParaRPr>
              </a:p>
            </p:txBody>
          </p:sp>
          <p:sp>
            <p:nvSpPr>
              <p:cNvPr id="167" name="Freeform 7"/>
              <p:cNvSpPr>
                <a:spLocks noEditPoints="1"/>
              </p:cNvSpPr>
              <p:nvPr/>
            </p:nvSpPr>
            <p:spPr bwMode="auto">
              <a:xfrm>
                <a:off x="4012" y="1465"/>
                <a:ext cx="300" cy="370"/>
              </a:xfrm>
              <a:custGeom>
                <a:avLst/>
                <a:gdLst>
                  <a:gd name="T0" fmla="*/ 630 w 1202"/>
                  <a:gd name="T1" fmla="*/ 234 h 1478"/>
                  <a:gd name="T2" fmla="*/ 596 w 1202"/>
                  <a:gd name="T3" fmla="*/ 255 h 1478"/>
                  <a:gd name="T4" fmla="*/ 555 w 1202"/>
                  <a:gd name="T5" fmla="*/ 347 h 1478"/>
                  <a:gd name="T6" fmla="*/ 927 w 1202"/>
                  <a:gd name="T7" fmla="*/ 616 h 1478"/>
                  <a:gd name="T8" fmla="*/ 967 w 1202"/>
                  <a:gd name="T9" fmla="*/ 468 h 1478"/>
                  <a:gd name="T10" fmla="*/ 981 w 1202"/>
                  <a:gd name="T11" fmla="*/ 375 h 1478"/>
                  <a:gd name="T12" fmla="*/ 965 w 1202"/>
                  <a:gd name="T13" fmla="*/ 331 h 1478"/>
                  <a:gd name="T14" fmla="*/ 935 w 1202"/>
                  <a:gd name="T15" fmla="*/ 292 h 1478"/>
                  <a:gd name="T16" fmla="*/ 846 w 1202"/>
                  <a:gd name="T17" fmla="*/ 258 h 1478"/>
                  <a:gd name="T18" fmla="*/ 721 w 1202"/>
                  <a:gd name="T19" fmla="*/ 226 h 1478"/>
                  <a:gd name="T20" fmla="*/ 697 w 1202"/>
                  <a:gd name="T21" fmla="*/ 199 h 1478"/>
                  <a:gd name="T22" fmla="*/ 824 w 1202"/>
                  <a:gd name="T23" fmla="*/ 229 h 1478"/>
                  <a:gd name="T24" fmla="*/ 930 w 1202"/>
                  <a:gd name="T25" fmla="*/ 264 h 1478"/>
                  <a:gd name="T26" fmla="*/ 985 w 1202"/>
                  <a:gd name="T27" fmla="*/ 319 h 1478"/>
                  <a:gd name="T28" fmla="*/ 1004 w 1202"/>
                  <a:gd name="T29" fmla="*/ 390 h 1478"/>
                  <a:gd name="T30" fmla="*/ 984 w 1202"/>
                  <a:gd name="T31" fmla="*/ 495 h 1478"/>
                  <a:gd name="T32" fmla="*/ 484 w 1202"/>
                  <a:gd name="T33" fmla="*/ 517 h 1478"/>
                  <a:gd name="T34" fmla="*/ 541 w 1202"/>
                  <a:gd name="T35" fmla="*/ 314 h 1478"/>
                  <a:gd name="T36" fmla="*/ 586 w 1202"/>
                  <a:gd name="T37" fmla="*/ 233 h 1478"/>
                  <a:gd name="T38" fmla="*/ 651 w 1202"/>
                  <a:gd name="T39" fmla="*/ 199 h 1478"/>
                  <a:gd name="T40" fmla="*/ 592 w 1202"/>
                  <a:gd name="T41" fmla="*/ 32 h 1478"/>
                  <a:gd name="T42" fmla="*/ 463 w 1202"/>
                  <a:gd name="T43" fmla="*/ 106 h 1478"/>
                  <a:gd name="T44" fmla="*/ 389 w 1202"/>
                  <a:gd name="T45" fmla="*/ 230 h 1478"/>
                  <a:gd name="T46" fmla="*/ 342 w 1202"/>
                  <a:gd name="T47" fmla="*/ 380 h 1478"/>
                  <a:gd name="T48" fmla="*/ 253 w 1202"/>
                  <a:gd name="T49" fmla="*/ 477 h 1478"/>
                  <a:gd name="T50" fmla="*/ 190 w 1202"/>
                  <a:gd name="T51" fmla="*/ 529 h 1478"/>
                  <a:gd name="T52" fmla="*/ 31 w 1202"/>
                  <a:gd name="T53" fmla="*/ 1172 h 1478"/>
                  <a:gd name="T54" fmla="*/ 92 w 1202"/>
                  <a:gd name="T55" fmla="*/ 1228 h 1478"/>
                  <a:gd name="T56" fmla="*/ 920 w 1202"/>
                  <a:gd name="T57" fmla="*/ 1456 h 1478"/>
                  <a:gd name="T58" fmla="*/ 973 w 1202"/>
                  <a:gd name="T59" fmla="*/ 1438 h 1478"/>
                  <a:gd name="T60" fmla="*/ 1169 w 1202"/>
                  <a:gd name="T61" fmla="*/ 802 h 1478"/>
                  <a:gd name="T62" fmla="*/ 1147 w 1202"/>
                  <a:gd name="T63" fmla="*/ 734 h 1478"/>
                  <a:gd name="T64" fmla="*/ 1134 w 1202"/>
                  <a:gd name="T65" fmla="*/ 601 h 1478"/>
                  <a:gd name="T66" fmla="*/ 1176 w 1202"/>
                  <a:gd name="T67" fmla="*/ 411 h 1478"/>
                  <a:gd name="T68" fmla="*/ 1150 w 1202"/>
                  <a:gd name="T69" fmla="*/ 233 h 1478"/>
                  <a:gd name="T70" fmla="*/ 1022 w 1202"/>
                  <a:gd name="T71" fmla="*/ 114 h 1478"/>
                  <a:gd name="T72" fmla="*/ 820 w 1202"/>
                  <a:gd name="T73" fmla="*/ 40 h 1478"/>
                  <a:gd name="T74" fmla="*/ 678 w 1202"/>
                  <a:gd name="T75" fmla="*/ 0 h 1478"/>
                  <a:gd name="T76" fmla="*/ 880 w 1202"/>
                  <a:gd name="T77" fmla="*/ 32 h 1478"/>
                  <a:gd name="T78" fmla="*/ 1056 w 1202"/>
                  <a:gd name="T79" fmla="*/ 109 h 1478"/>
                  <a:gd name="T80" fmla="*/ 1170 w 1202"/>
                  <a:gd name="T81" fmla="*/ 222 h 1478"/>
                  <a:gd name="T82" fmla="*/ 1202 w 1202"/>
                  <a:gd name="T83" fmla="*/ 348 h 1478"/>
                  <a:gd name="T84" fmla="*/ 1181 w 1202"/>
                  <a:gd name="T85" fmla="*/ 518 h 1478"/>
                  <a:gd name="T86" fmla="*/ 1149 w 1202"/>
                  <a:gd name="T87" fmla="*/ 706 h 1478"/>
                  <a:gd name="T88" fmla="*/ 1191 w 1202"/>
                  <a:gd name="T89" fmla="*/ 771 h 1478"/>
                  <a:gd name="T90" fmla="*/ 1018 w 1202"/>
                  <a:gd name="T91" fmla="*/ 1419 h 1478"/>
                  <a:gd name="T92" fmla="*/ 944 w 1202"/>
                  <a:gd name="T93" fmla="*/ 1476 h 1478"/>
                  <a:gd name="T94" fmla="*/ 880 w 1202"/>
                  <a:gd name="T95" fmla="*/ 1473 h 1478"/>
                  <a:gd name="T96" fmla="*/ 40 w 1202"/>
                  <a:gd name="T97" fmla="*/ 1221 h 1478"/>
                  <a:gd name="T98" fmla="*/ 0 w 1202"/>
                  <a:gd name="T99" fmla="*/ 1134 h 1478"/>
                  <a:gd name="T100" fmla="*/ 188 w 1202"/>
                  <a:gd name="T101" fmla="*/ 489 h 1478"/>
                  <a:gd name="T102" fmla="*/ 272 w 1202"/>
                  <a:gd name="T103" fmla="*/ 448 h 1478"/>
                  <a:gd name="T104" fmla="*/ 343 w 1202"/>
                  <a:gd name="T105" fmla="*/ 293 h 1478"/>
                  <a:gd name="T106" fmla="*/ 403 w 1202"/>
                  <a:gd name="T107" fmla="*/ 150 h 1478"/>
                  <a:gd name="T108" fmla="*/ 507 w 1202"/>
                  <a:gd name="T109" fmla="*/ 38 h 1478"/>
                  <a:gd name="T110" fmla="*/ 630 w 1202"/>
                  <a:gd name="T111" fmla="*/ 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2" h="1478">
                    <a:moveTo>
                      <a:pt x="673" y="220"/>
                    </a:moveTo>
                    <a:lnTo>
                      <a:pt x="655" y="222"/>
                    </a:lnTo>
                    <a:lnTo>
                      <a:pt x="641" y="226"/>
                    </a:lnTo>
                    <a:lnTo>
                      <a:pt x="630" y="234"/>
                    </a:lnTo>
                    <a:lnTo>
                      <a:pt x="628" y="237"/>
                    </a:lnTo>
                    <a:lnTo>
                      <a:pt x="623" y="237"/>
                    </a:lnTo>
                    <a:lnTo>
                      <a:pt x="609" y="244"/>
                    </a:lnTo>
                    <a:lnTo>
                      <a:pt x="596" y="255"/>
                    </a:lnTo>
                    <a:lnTo>
                      <a:pt x="584" y="271"/>
                    </a:lnTo>
                    <a:lnTo>
                      <a:pt x="574" y="293"/>
                    </a:lnTo>
                    <a:lnTo>
                      <a:pt x="564" y="318"/>
                    </a:lnTo>
                    <a:lnTo>
                      <a:pt x="555" y="347"/>
                    </a:lnTo>
                    <a:lnTo>
                      <a:pt x="546" y="378"/>
                    </a:lnTo>
                    <a:lnTo>
                      <a:pt x="536" y="413"/>
                    </a:lnTo>
                    <a:lnTo>
                      <a:pt x="512" y="501"/>
                    </a:lnTo>
                    <a:lnTo>
                      <a:pt x="927" y="616"/>
                    </a:lnTo>
                    <a:lnTo>
                      <a:pt x="946" y="548"/>
                    </a:lnTo>
                    <a:lnTo>
                      <a:pt x="953" y="522"/>
                    </a:lnTo>
                    <a:lnTo>
                      <a:pt x="961" y="495"/>
                    </a:lnTo>
                    <a:lnTo>
                      <a:pt x="967" y="468"/>
                    </a:lnTo>
                    <a:lnTo>
                      <a:pt x="973" y="442"/>
                    </a:lnTo>
                    <a:lnTo>
                      <a:pt x="978" y="418"/>
                    </a:lnTo>
                    <a:lnTo>
                      <a:pt x="980" y="396"/>
                    </a:lnTo>
                    <a:lnTo>
                      <a:pt x="981" y="375"/>
                    </a:lnTo>
                    <a:lnTo>
                      <a:pt x="980" y="358"/>
                    </a:lnTo>
                    <a:lnTo>
                      <a:pt x="974" y="343"/>
                    </a:lnTo>
                    <a:lnTo>
                      <a:pt x="967" y="334"/>
                    </a:lnTo>
                    <a:lnTo>
                      <a:pt x="965" y="331"/>
                    </a:lnTo>
                    <a:lnTo>
                      <a:pt x="964" y="328"/>
                    </a:lnTo>
                    <a:lnTo>
                      <a:pt x="958" y="314"/>
                    </a:lnTo>
                    <a:lnTo>
                      <a:pt x="948" y="302"/>
                    </a:lnTo>
                    <a:lnTo>
                      <a:pt x="935" y="292"/>
                    </a:lnTo>
                    <a:lnTo>
                      <a:pt x="917" y="283"/>
                    </a:lnTo>
                    <a:lnTo>
                      <a:pt x="896" y="274"/>
                    </a:lnTo>
                    <a:lnTo>
                      <a:pt x="871" y="267"/>
                    </a:lnTo>
                    <a:lnTo>
                      <a:pt x="846" y="258"/>
                    </a:lnTo>
                    <a:lnTo>
                      <a:pt x="818" y="251"/>
                    </a:lnTo>
                    <a:lnTo>
                      <a:pt x="782" y="241"/>
                    </a:lnTo>
                    <a:lnTo>
                      <a:pt x="750" y="232"/>
                    </a:lnTo>
                    <a:lnTo>
                      <a:pt x="721" y="226"/>
                    </a:lnTo>
                    <a:lnTo>
                      <a:pt x="695" y="222"/>
                    </a:lnTo>
                    <a:lnTo>
                      <a:pt x="673" y="220"/>
                    </a:lnTo>
                    <a:close/>
                    <a:moveTo>
                      <a:pt x="673" y="196"/>
                    </a:moveTo>
                    <a:lnTo>
                      <a:pt x="697" y="199"/>
                    </a:lnTo>
                    <a:lnTo>
                      <a:pt x="723" y="203"/>
                    </a:lnTo>
                    <a:lnTo>
                      <a:pt x="753" y="209"/>
                    </a:lnTo>
                    <a:lnTo>
                      <a:pt x="786" y="218"/>
                    </a:lnTo>
                    <a:lnTo>
                      <a:pt x="824" y="229"/>
                    </a:lnTo>
                    <a:lnTo>
                      <a:pt x="854" y="237"/>
                    </a:lnTo>
                    <a:lnTo>
                      <a:pt x="882" y="246"/>
                    </a:lnTo>
                    <a:lnTo>
                      <a:pt x="907" y="254"/>
                    </a:lnTo>
                    <a:lnTo>
                      <a:pt x="930" y="264"/>
                    </a:lnTo>
                    <a:lnTo>
                      <a:pt x="950" y="275"/>
                    </a:lnTo>
                    <a:lnTo>
                      <a:pt x="966" y="288"/>
                    </a:lnTo>
                    <a:lnTo>
                      <a:pt x="978" y="302"/>
                    </a:lnTo>
                    <a:lnTo>
                      <a:pt x="985" y="319"/>
                    </a:lnTo>
                    <a:lnTo>
                      <a:pt x="994" y="332"/>
                    </a:lnTo>
                    <a:lnTo>
                      <a:pt x="1001" y="349"/>
                    </a:lnTo>
                    <a:lnTo>
                      <a:pt x="1004" y="368"/>
                    </a:lnTo>
                    <a:lnTo>
                      <a:pt x="1004" y="390"/>
                    </a:lnTo>
                    <a:lnTo>
                      <a:pt x="1001" y="413"/>
                    </a:lnTo>
                    <a:lnTo>
                      <a:pt x="997" y="439"/>
                    </a:lnTo>
                    <a:lnTo>
                      <a:pt x="991" y="466"/>
                    </a:lnTo>
                    <a:lnTo>
                      <a:pt x="984" y="495"/>
                    </a:lnTo>
                    <a:lnTo>
                      <a:pt x="977" y="524"/>
                    </a:lnTo>
                    <a:lnTo>
                      <a:pt x="968" y="554"/>
                    </a:lnTo>
                    <a:lnTo>
                      <a:pt x="943" y="645"/>
                    </a:lnTo>
                    <a:lnTo>
                      <a:pt x="484" y="517"/>
                    </a:lnTo>
                    <a:lnTo>
                      <a:pt x="514" y="406"/>
                    </a:lnTo>
                    <a:lnTo>
                      <a:pt x="523" y="373"/>
                    </a:lnTo>
                    <a:lnTo>
                      <a:pt x="533" y="342"/>
                    </a:lnTo>
                    <a:lnTo>
                      <a:pt x="541" y="314"/>
                    </a:lnTo>
                    <a:lnTo>
                      <a:pt x="551" y="289"/>
                    </a:lnTo>
                    <a:lnTo>
                      <a:pt x="561" y="267"/>
                    </a:lnTo>
                    <a:lnTo>
                      <a:pt x="573" y="248"/>
                    </a:lnTo>
                    <a:lnTo>
                      <a:pt x="586" y="233"/>
                    </a:lnTo>
                    <a:lnTo>
                      <a:pt x="599" y="223"/>
                    </a:lnTo>
                    <a:lnTo>
                      <a:pt x="616" y="216"/>
                    </a:lnTo>
                    <a:lnTo>
                      <a:pt x="632" y="206"/>
                    </a:lnTo>
                    <a:lnTo>
                      <a:pt x="651" y="199"/>
                    </a:lnTo>
                    <a:lnTo>
                      <a:pt x="673" y="196"/>
                    </a:lnTo>
                    <a:close/>
                    <a:moveTo>
                      <a:pt x="678" y="22"/>
                    </a:moveTo>
                    <a:lnTo>
                      <a:pt x="633" y="25"/>
                    </a:lnTo>
                    <a:lnTo>
                      <a:pt x="592" y="32"/>
                    </a:lnTo>
                    <a:lnTo>
                      <a:pt x="554" y="42"/>
                    </a:lnTo>
                    <a:lnTo>
                      <a:pt x="519" y="57"/>
                    </a:lnTo>
                    <a:lnTo>
                      <a:pt x="489" y="80"/>
                    </a:lnTo>
                    <a:lnTo>
                      <a:pt x="463" y="106"/>
                    </a:lnTo>
                    <a:lnTo>
                      <a:pt x="440" y="133"/>
                    </a:lnTo>
                    <a:lnTo>
                      <a:pt x="420" y="164"/>
                    </a:lnTo>
                    <a:lnTo>
                      <a:pt x="404" y="195"/>
                    </a:lnTo>
                    <a:lnTo>
                      <a:pt x="389" y="230"/>
                    </a:lnTo>
                    <a:lnTo>
                      <a:pt x="376" y="265"/>
                    </a:lnTo>
                    <a:lnTo>
                      <a:pt x="365" y="302"/>
                    </a:lnTo>
                    <a:lnTo>
                      <a:pt x="353" y="340"/>
                    </a:lnTo>
                    <a:lnTo>
                      <a:pt x="342" y="380"/>
                    </a:lnTo>
                    <a:lnTo>
                      <a:pt x="317" y="467"/>
                    </a:lnTo>
                    <a:lnTo>
                      <a:pt x="309" y="467"/>
                    </a:lnTo>
                    <a:lnTo>
                      <a:pt x="280" y="470"/>
                    </a:lnTo>
                    <a:lnTo>
                      <a:pt x="253" y="477"/>
                    </a:lnTo>
                    <a:lnTo>
                      <a:pt x="230" y="486"/>
                    </a:lnTo>
                    <a:lnTo>
                      <a:pt x="211" y="498"/>
                    </a:lnTo>
                    <a:lnTo>
                      <a:pt x="199" y="512"/>
                    </a:lnTo>
                    <a:lnTo>
                      <a:pt x="190" y="529"/>
                    </a:lnTo>
                    <a:lnTo>
                      <a:pt x="26" y="1117"/>
                    </a:lnTo>
                    <a:lnTo>
                      <a:pt x="23" y="1135"/>
                    </a:lnTo>
                    <a:lnTo>
                      <a:pt x="25" y="1154"/>
                    </a:lnTo>
                    <a:lnTo>
                      <a:pt x="31" y="1172"/>
                    </a:lnTo>
                    <a:lnTo>
                      <a:pt x="42" y="1188"/>
                    </a:lnTo>
                    <a:lnTo>
                      <a:pt x="56" y="1204"/>
                    </a:lnTo>
                    <a:lnTo>
                      <a:pt x="72" y="1218"/>
                    </a:lnTo>
                    <a:lnTo>
                      <a:pt x="92" y="1228"/>
                    </a:lnTo>
                    <a:lnTo>
                      <a:pt x="113" y="1236"/>
                    </a:lnTo>
                    <a:lnTo>
                      <a:pt x="886" y="1451"/>
                    </a:lnTo>
                    <a:lnTo>
                      <a:pt x="903" y="1455"/>
                    </a:lnTo>
                    <a:lnTo>
                      <a:pt x="920" y="1456"/>
                    </a:lnTo>
                    <a:lnTo>
                      <a:pt x="920" y="1456"/>
                    </a:lnTo>
                    <a:lnTo>
                      <a:pt x="940" y="1454"/>
                    </a:lnTo>
                    <a:lnTo>
                      <a:pt x="958" y="1448"/>
                    </a:lnTo>
                    <a:lnTo>
                      <a:pt x="973" y="1438"/>
                    </a:lnTo>
                    <a:lnTo>
                      <a:pt x="986" y="1425"/>
                    </a:lnTo>
                    <a:lnTo>
                      <a:pt x="998" y="1409"/>
                    </a:lnTo>
                    <a:lnTo>
                      <a:pt x="1005" y="1389"/>
                    </a:lnTo>
                    <a:lnTo>
                      <a:pt x="1169" y="802"/>
                    </a:lnTo>
                    <a:lnTo>
                      <a:pt x="1170" y="784"/>
                    </a:lnTo>
                    <a:lnTo>
                      <a:pt x="1167" y="766"/>
                    </a:lnTo>
                    <a:lnTo>
                      <a:pt x="1158" y="749"/>
                    </a:lnTo>
                    <a:lnTo>
                      <a:pt x="1147" y="734"/>
                    </a:lnTo>
                    <a:lnTo>
                      <a:pt x="1132" y="721"/>
                    </a:lnTo>
                    <a:lnTo>
                      <a:pt x="1114" y="714"/>
                    </a:lnTo>
                    <a:lnTo>
                      <a:pt x="1104" y="711"/>
                    </a:lnTo>
                    <a:lnTo>
                      <a:pt x="1134" y="601"/>
                    </a:lnTo>
                    <a:lnTo>
                      <a:pt x="1148" y="551"/>
                    </a:lnTo>
                    <a:lnTo>
                      <a:pt x="1161" y="504"/>
                    </a:lnTo>
                    <a:lnTo>
                      <a:pt x="1170" y="457"/>
                    </a:lnTo>
                    <a:lnTo>
                      <a:pt x="1176" y="411"/>
                    </a:lnTo>
                    <a:lnTo>
                      <a:pt x="1178" y="367"/>
                    </a:lnTo>
                    <a:lnTo>
                      <a:pt x="1176" y="321"/>
                    </a:lnTo>
                    <a:lnTo>
                      <a:pt x="1167" y="277"/>
                    </a:lnTo>
                    <a:lnTo>
                      <a:pt x="1150" y="233"/>
                    </a:lnTo>
                    <a:lnTo>
                      <a:pt x="1127" y="200"/>
                    </a:lnTo>
                    <a:lnTo>
                      <a:pt x="1096" y="169"/>
                    </a:lnTo>
                    <a:lnTo>
                      <a:pt x="1062" y="140"/>
                    </a:lnTo>
                    <a:lnTo>
                      <a:pt x="1022" y="114"/>
                    </a:lnTo>
                    <a:lnTo>
                      <a:pt x="977" y="90"/>
                    </a:lnTo>
                    <a:lnTo>
                      <a:pt x="927" y="70"/>
                    </a:lnTo>
                    <a:lnTo>
                      <a:pt x="874" y="53"/>
                    </a:lnTo>
                    <a:lnTo>
                      <a:pt x="820" y="40"/>
                    </a:lnTo>
                    <a:lnTo>
                      <a:pt x="769" y="31"/>
                    </a:lnTo>
                    <a:lnTo>
                      <a:pt x="722" y="24"/>
                    </a:lnTo>
                    <a:lnTo>
                      <a:pt x="678" y="22"/>
                    </a:lnTo>
                    <a:close/>
                    <a:moveTo>
                      <a:pt x="678" y="0"/>
                    </a:moveTo>
                    <a:lnTo>
                      <a:pt x="724" y="2"/>
                    </a:lnTo>
                    <a:lnTo>
                      <a:pt x="773" y="8"/>
                    </a:lnTo>
                    <a:lnTo>
                      <a:pt x="825" y="18"/>
                    </a:lnTo>
                    <a:lnTo>
                      <a:pt x="880" y="32"/>
                    </a:lnTo>
                    <a:lnTo>
                      <a:pt x="929" y="46"/>
                    </a:lnTo>
                    <a:lnTo>
                      <a:pt x="976" y="65"/>
                    </a:lnTo>
                    <a:lnTo>
                      <a:pt x="1018" y="86"/>
                    </a:lnTo>
                    <a:lnTo>
                      <a:pt x="1056" y="109"/>
                    </a:lnTo>
                    <a:lnTo>
                      <a:pt x="1091" y="135"/>
                    </a:lnTo>
                    <a:lnTo>
                      <a:pt x="1122" y="162"/>
                    </a:lnTo>
                    <a:lnTo>
                      <a:pt x="1148" y="191"/>
                    </a:lnTo>
                    <a:lnTo>
                      <a:pt x="1170" y="222"/>
                    </a:lnTo>
                    <a:lnTo>
                      <a:pt x="1171" y="223"/>
                    </a:lnTo>
                    <a:lnTo>
                      <a:pt x="1187" y="265"/>
                    </a:lnTo>
                    <a:lnTo>
                      <a:pt x="1196" y="307"/>
                    </a:lnTo>
                    <a:lnTo>
                      <a:pt x="1202" y="348"/>
                    </a:lnTo>
                    <a:lnTo>
                      <a:pt x="1202" y="390"/>
                    </a:lnTo>
                    <a:lnTo>
                      <a:pt x="1197" y="432"/>
                    </a:lnTo>
                    <a:lnTo>
                      <a:pt x="1190" y="474"/>
                    </a:lnTo>
                    <a:lnTo>
                      <a:pt x="1181" y="518"/>
                    </a:lnTo>
                    <a:lnTo>
                      <a:pt x="1169" y="562"/>
                    </a:lnTo>
                    <a:lnTo>
                      <a:pt x="1156" y="607"/>
                    </a:lnTo>
                    <a:lnTo>
                      <a:pt x="1132" y="696"/>
                    </a:lnTo>
                    <a:lnTo>
                      <a:pt x="1149" y="706"/>
                    </a:lnTo>
                    <a:lnTo>
                      <a:pt x="1164" y="718"/>
                    </a:lnTo>
                    <a:lnTo>
                      <a:pt x="1176" y="735"/>
                    </a:lnTo>
                    <a:lnTo>
                      <a:pt x="1186" y="752"/>
                    </a:lnTo>
                    <a:lnTo>
                      <a:pt x="1191" y="771"/>
                    </a:lnTo>
                    <a:lnTo>
                      <a:pt x="1193" y="790"/>
                    </a:lnTo>
                    <a:lnTo>
                      <a:pt x="1191" y="808"/>
                    </a:lnTo>
                    <a:lnTo>
                      <a:pt x="1027" y="1395"/>
                    </a:lnTo>
                    <a:lnTo>
                      <a:pt x="1018" y="1419"/>
                    </a:lnTo>
                    <a:lnTo>
                      <a:pt x="1004" y="1440"/>
                    </a:lnTo>
                    <a:lnTo>
                      <a:pt x="987" y="1456"/>
                    </a:lnTo>
                    <a:lnTo>
                      <a:pt x="967" y="1469"/>
                    </a:lnTo>
                    <a:lnTo>
                      <a:pt x="944" y="1476"/>
                    </a:lnTo>
                    <a:lnTo>
                      <a:pt x="920" y="1478"/>
                    </a:lnTo>
                    <a:lnTo>
                      <a:pt x="920" y="1478"/>
                    </a:lnTo>
                    <a:lnTo>
                      <a:pt x="900" y="1477"/>
                    </a:lnTo>
                    <a:lnTo>
                      <a:pt x="880" y="1473"/>
                    </a:lnTo>
                    <a:lnTo>
                      <a:pt x="107" y="1258"/>
                    </a:lnTo>
                    <a:lnTo>
                      <a:pt x="83" y="1248"/>
                    </a:lnTo>
                    <a:lnTo>
                      <a:pt x="60" y="1236"/>
                    </a:lnTo>
                    <a:lnTo>
                      <a:pt x="40" y="1221"/>
                    </a:lnTo>
                    <a:lnTo>
                      <a:pt x="24" y="1203"/>
                    </a:lnTo>
                    <a:lnTo>
                      <a:pt x="10" y="1181"/>
                    </a:lnTo>
                    <a:lnTo>
                      <a:pt x="2" y="1158"/>
                    </a:lnTo>
                    <a:lnTo>
                      <a:pt x="0" y="1134"/>
                    </a:lnTo>
                    <a:lnTo>
                      <a:pt x="4" y="1111"/>
                    </a:lnTo>
                    <a:lnTo>
                      <a:pt x="168" y="523"/>
                    </a:lnTo>
                    <a:lnTo>
                      <a:pt x="176" y="505"/>
                    </a:lnTo>
                    <a:lnTo>
                      <a:pt x="188" y="489"/>
                    </a:lnTo>
                    <a:lnTo>
                      <a:pt x="204" y="476"/>
                    </a:lnTo>
                    <a:lnTo>
                      <a:pt x="223" y="464"/>
                    </a:lnTo>
                    <a:lnTo>
                      <a:pt x="246" y="455"/>
                    </a:lnTo>
                    <a:lnTo>
                      <a:pt x="272" y="448"/>
                    </a:lnTo>
                    <a:lnTo>
                      <a:pt x="300" y="445"/>
                    </a:lnTo>
                    <a:lnTo>
                      <a:pt x="320" y="374"/>
                    </a:lnTo>
                    <a:lnTo>
                      <a:pt x="331" y="333"/>
                    </a:lnTo>
                    <a:lnTo>
                      <a:pt x="343" y="293"/>
                    </a:lnTo>
                    <a:lnTo>
                      <a:pt x="355" y="255"/>
                    </a:lnTo>
                    <a:lnTo>
                      <a:pt x="369" y="218"/>
                    </a:lnTo>
                    <a:lnTo>
                      <a:pt x="385" y="183"/>
                    </a:lnTo>
                    <a:lnTo>
                      <a:pt x="403" y="150"/>
                    </a:lnTo>
                    <a:lnTo>
                      <a:pt x="423" y="119"/>
                    </a:lnTo>
                    <a:lnTo>
                      <a:pt x="447" y="89"/>
                    </a:lnTo>
                    <a:lnTo>
                      <a:pt x="475" y="62"/>
                    </a:lnTo>
                    <a:lnTo>
                      <a:pt x="507" y="38"/>
                    </a:lnTo>
                    <a:lnTo>
                      <a:pt x="508" y="37"/>
                    </a:lnTo>
                    <a:lnTo>
                      <a:pt x="546" y="21"/>
                    </a:lnTo>
                    <a:lnTo>
                      <a:pt x="586" y="10"/>
                    </a:lnTo>
                    <a:lnTo>
                      <a:pt x="630" y="2"/>
                    </a:lnTo>
                    <a:lnTo>
                      <a:pt x="678" y="0"/>
                    </a:lnTo>
                    <a:close/>
                  </a:path>
                </a:pathLst>
              </a:custGeom>
              <a:solidFill>
                <a:srgbClr val="FFFFFF"/>
              </a:solidFill>
              <a:ln w="0">
                <a:solidFill>
                  <a:srgbClr val="FFFFFF"/>
                </a:solidFill>
                <a:prstDash val="solid"/>
                <a:round/>
              </a:ln>
            </p:spPr>
            <p:txBody>
              <a:bodyPr vert="horz" wrap="square" lIns="91427" tIns="45713" rIns="91427" bIns="45713" numCol="1" anchor="t" anchorCtr="0" compatLnSpc="1"/>
              <a:lstStyle/>
              <a:p>
                <a:pPr defTabSz="932180"/>
                <a:endParaRPr lang="en-GB" sz="900">
                  <a:solidFill>
                    <a:srgbClr val="FFFFFF"/>
                  </a:solidFill>
                </a:endParaRPr>
              </a:p>
            </p:txBody>
          </p:sp>
        </p:grpSp>
        <p:pic>
          <p:nvPicPr>
            <p:cNvPr id="158" name="Picture 88"/>
            <p:cNvPicPr>
              <a:picLocks noChangeAspect="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6683186" y="3293495"/>
              <a:ext cx="277107" cy="258390"/>
            </a:xfrm>
            <a:prstGeom prst="rect">
              <a:avLst/>
            </a:prstGeom>
            <a:noFill/>
            <a:ln>
              <a:noFill/>
            </a:ln>
          </p:spPr>
        </p:pic>
        <p:sp>
          <p:nvSpPr>
            <p:cNvPr id="159" name="Rectangle 81"/>
            <p:cNvSpPr/>
            <p:nvPr/>
          </p:nvSpPr>
          <p:spPr>
            <a:xfrm>
              <a:off x="6337817" y="1841095"/>
              <a:ext cx="914746" cy="123111"/>
            </a:xfrm>
            <a:prstGeom prst="rect">
              <a:avLst/>
            </a:prstGeom>
            <a:ln>
              <a:noFill/>
            </a:ln>
          </p:spPr>
          <p:txBody>
            <a:bodyPr wrap="square" lIns="0" tIns="0" rIns="0" bIns="0" anchor="ctr">
              <a:spAutoFit/>
            </a:bodyPr>
            <a:lstStyle/>
            <a:p>
              <a:pPr algn="ctr" defTabSz="1096010" fontAlgn="base">
                <a:spcBef>
                  <a:spcPts val="1440"/>
                </a:spcBef>
                <a:spcAft>
                  <a:spcPct val="0"/>
                </a:spcAft>
              </a:pPr>
              <a:r>
                <a:rPr lang="en-US" sz="800" spc="-100" dirty="0">
                  <a:solidFill>
                    <a:srgbClr val="FFFFFF"/>
                  </a:solidFill>
                </a:rPr>
                <a:t>System Center</a:t>
              </a:r>
            </a:p>
          </p:txBody>
        </p:sp>
        <p:sp>
          <p:nvSpPr>
            <p:cNvPr id="160" name="Freeform 6"/>
            <p:cNvSpPr>
              <a:spLocks noEditPoints="1"/>
            </p:cNvSpPr>
            <p:nvPr/>
          </p:nvSpPr>
          <p:spPr bwMode="auto">
            <a:xfrm>
              <a:off x="8165664" y="2418623"/>
              <a:ext cx="270810" cy="495042"/>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rgbClr val="FFFFFF"/>
              </a:solidFill>
              <a:prstDash val="solid"/>
              <a:round/>
            </a:ln>
          </p:spPr>
          <p:txBody>
            <a:bodyPr vert="horz" wrap="square" lIns="91427" tIns="45713" rIns="91427" bIns="45713" numCol="1" anchor="t" anchorCtr="0" compatLnSpc="1"/>
            <a:lstStyle/>
            <a:p>
              <a:pPr defTabSz="932180"/>
              <a:endParaRPr lang="en-GB" sz="900">
                <a:solidFill>
                  <a:srgbClr val="FFFFFF"/>
                </a:solidFill>
              </a:endParaRPr>
            </a:p>
          </p:txBody>
        </p:sp>
        <p:sp>
          <p:nvSpPr>
            <p:cNvPr id="161" name="Freeform 8"/>
            <p:cNvSpPr>
              <a:spLocks noEditPoints="1"/>
            </p:cNvSpPr>
            <p:nvPr/>
          </p:nvSpPr>
          <p:spPr bwMode="auto">
            <a:xfrm>
              <a:off x="8024907" y="3306747"/>
              <a:ext cx="246264" cy="230368"/>
            </a:xfrm>
            <a:custGeom>
              <a:avLst/>
              <a:gdLst>
                <a:gd name="T0" fmla="*/ 1020 w 1753"/>
                <a:gd name="T1" fmla="*/ 1144 h 1742"/>
                <a:gd name="T2" fmla="*/ 995 w 1753"/>
                <a:gd name="T3" fmla="*/ 1224 h 1742"/>
                <a:gd name="T4" fmla="*/ 705 w 1753"/>
                <a:gd name="T5" fmla="*/ 1168 h 1742"/>
                <a:gd name="T6" fmla="*/ 1270 w 1753"/>
                <a:gd name="T7" fmla="*/ 1070 h 1742"/>
                <a:gd name="T8" fmla="*/ 1302 w 1753"/>
                <a:gd name="T9" fmla="*/ 1202 h 1742"/>
                <a:gd name="T10" fmla="*/ 1183 w 1753"/>
                <a:gd name="T11" fmla="*/ 1261 h 1742"/>
                <a:gd name="T12" fmla="*/ 1099 w 1753"/>
                <a:gd name="T13" fmla="*/ 1179 h 1742"/>
                <a:gd name="T14" fmla="*/ 1157 w 1753"/>
                <a:gd name="T15" fmla="*/ 1061 h 1742"/>
                <a:gd name="T16" fmla="*/ 586 w 1753"/>
                <a:gd name="T17" fmla="*/ 1059 h 1742"/>
                <a:gd name="T18" fmla="*/ 619 w 1753"/>
                <a:gd name="T19" fmla="*/ 1191 h 1742"/>
                <a:gd name="T20" fmla="*/ 504 w 1753"/>
                <a:gd name="T21" fmla="*/ 1251 h 1742"/>
                <a:gd name="T22" fmla="*/ 417 w 1753"/>
                <a:gd name="T23" fmla="*/ 1172 h 1742"/>
                <a:gd name="T24" fmla="*/ 472 w 1753"/>
                <a:gd name="T25" fmla="*/ 1049 h 1742"/>
                <a:gd name="T26" fmla="*/ 1176 w 1753"/>
                <a:gd name="T27" fmla="*/ 847 h 1742"/>
                <a:gd name="T28" fmla="*/ 1157 w 1753"/>
                <a:gd name="T29" fmla="*/ 978 h 1742"/>
                <a:gd name="T30" fmla="*/ 1012 w 1753"/>
                <a:gd name="T31" fmla="*/ 655 h 1742"/>
                <a:gd name="T32" fmla="*/ 826 w 1753"/>
                <a:gd name="T33" fmla="*/ 611 h 1742"/>
                <a:gd name="T34" fmla="*/ 784 w 1753"/>
                <a:gd name="T35" fmla="*/ 715 h 1742"/>
                <a:gd name="T36" fmla="*/ 575 w 1753"/>
                <a:gd name="T37" fmla="*/ 969 h 1742"/>
                <a:gd name="T38" fmla="*/ 759 w 1753"/>
                <a:gd name="T39" fmla="*/ 622 h 1742"/>
                <a:gd name="T40" fmla="*/ 1038 w 1753"/>
                <a:gd name="T41" fmla="*/ 410 h 1742"/>
                <a:gd name="T42" fmla="*/ 1040 w 1753"/>
                <a:gd name="T43" fmla="*/ 544 h 1742"/>
                <a:gd name="T44" fmla="*/ 910 w 1753"/>
                <a:gd name="T45" fmla="*/ 576 h 1742"/>
                <a:gd name="T46" fmla="*/ 848 w 1753"/>
                <a:gd name="T47" fmla="*/ 480 h 1742"/>
                <a:gd name="T48" fmla="*/ 929 w 1753"/>
                <a:gd name="T49" fmla="*/ 375 h 1742"/>
                <a:gd name="T50" fmla="*/ 658 w 1753"/>
                <a:gd name="T51" fmla="*/ 158 h 1742"/>
                <a:gd name="T52" fmla="*/ 872 w 1753"/>
                <a:gd name="T53" fmla="*/ 313 h 1742"/>
                <a:gd name="T54" fmla="*/ 683 w 1753"/>
                <a:gd name="T55" fmla="*/ 258 h 1742"/>
                <a:gd name="T56" fmla="*/ 398 w 1753"/>
                <a:gd name="T57" fmla="*/ 298 h 1742"/>
                <a:gd name="T58" fmla="*/ 185 w 1753"/>
                <a:gd name="T59" fmla="*/ 580 h 1742"/>
                <a:gd name="T60" fmla="*/ 127 w 1753"/>
                <a:gd name="T61" fmla="*/ 892 h 1742"/>
                <a:gd name="T62" fmla="*/ 314 w 1753"/>
                <a:gd name="T63" fmla="*/ 1033 h 1742"/>
                <a:gd name="T64" fmla="*/ 236 w 1753"/>
                <a:gd name="T65" fmla="*/ 1080 h 1742"/>
                <a:gd name="T66" fmla="*/ 156 w 1753"/>
                <a:gd name="T67" fmla="*/ 1079 h 1742"/>
                <a:gd name="T68" fmla="*/ 333 w 1753"/>
                <a:gd name="T69" fmla="*/ 1385 h 1742"/>
                <a:gd name="T70" fmla="*/ 491 w 1753"/>
                <a:gd name="T71" fmla="*/ 1327 h 1742"/>
                <a:gd name="T72" fmla="*/ 619 w 1753"/>
                <a:gd name="T73" fmla="*/ 1572 h 1742"/>
                <a:gd name="T74" fmla="*/ 996 w 1753"/>
                <a:gd name="T75" fmla="*/ 1607 h 1742"/>
                <a:gd name="T76" fmla="*/ 1159 w 1753"/>
                <a:gd name="T77" fmla="*/ 1433 h 1742"/>
                <a:gd name="T78" fmla="*/ 1251 w 1753"/>
                <a:gd name="T79" fmla="*/ 1337 h 1742"/>
                <a:gd name="T80" fmla="*/ 1310 w 1753"/>
                <a:gd name="T81" fmla="*/ 1478 h 1742"/>
                <a:gd name="T82" fmla="*/ 1535 w 1753"/>
                <a:gd name="T83" fmla="*/ 1226 h 1742"/>
                <a:gd name="T84" fmla="*/ 1530 w 1753"/>
                <a:gd name="T85" fmla="*/ 1076 h 1742"/>
                <a:gd name="T86" fmla="*/ 1369 w 1753"/>
                <a:gd name="T87" fmla="*/ 1068 h 1742"/>
                <a:gd name="T88" fmla="*/ 1626 w 1753"/>
                <a:gd name="T89" fmla="*/ 899 h 1742"/>
                <a:gd name="T90" fmla="*/ 1577 w 1753"/>
                <a:gd name="T91" fmla="*/ 605 h 1742"/>
                <a:gd name="T92" fmla="*/ 1359 w 1753"/>
                <a:gd name="T93" fmla="*/ 300 h 1742"/>
                <a:gd name="T94" fmla="*/ 1097 w 1753"/>
                <a:gd name="T95" fmla="*/ 359 h 1742"/>
                <a:gd name="T96" fmla="*/ 1172 w 1753"/>
                <a:gd name="T97" fmla="*/ 187 h 1742"/>
                <a:gd name="T98" fmla="*/ 863 w 1753"/>
                <a:gd name="T99" fmla="*/ 0 h 1742"/>
                <a:gd name="T100" fmla="*/ 1283 w 1753"/>
                <a:gd name="T101" fmla="*/ 99 h 1742"/>
                <a:gd name="T102" fmla="*/ 1600 w 1753"/>
                <a:gd name="T103" fmla="*/ 377 h 1742"/>
                <a:gd name="T104" fmla="*/ 1749 w 1753"/>
                <a:gd name="T105" fmla="*/ 783 h 1742"/>
                <a:gd name="T106" fmla="*/ 1685 w 1753"/>
                <a:gd name="T107" fmla="*/ 1212 h 1742"/>
                <a:gd name="T108" fmla="*/ 1431 w 1753"/>
                <a:gd name="T109" fmla="*/ 1548 h 1742"/>
                <a:gd name="T110" fmla="*/ 1040 w 1753"/>
                <a:gd name="T111" fmla="*/ 1727 h 1742"/>
                <a:gd name="T112" fmla="*/ 600 w 1753"/>
                <a:gd name="T113" fmla="*/ 1699 h 1742"/>
                <a:gd name="T114" fmla="*/ 243 w 1753"/>
                <a:gd name="T115" fmla="*/ 1475 h 1742"/>
                <a:gd name="T116" fmla="*/ 31 w 1753"/>
                <a:gd name="T117" fmla="*/ 1106 h 1742"/>
                <a:gd name="T118" fmla="*/ 24 w 1753"/>
                <a:gd name="T119" fmla="*/ 665 h 1742"/>
                <a:gd name="T120" fmla="*/ 219 w 1753"/>
                <a:gd name="T121" fmla="*/ 294 h 1742"/>
                <a:gd name="T122" fmla="*/ 571 w 1753"/>
                <a:gd name="T123" fmla="*/ 54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3" h="1742">
                  <a:moveTo>
                    <a:pt x="707" y="1138"/>
                  </a:moveTo>
                  <a:lnTo>
                    <a:pt x="789" y="1145"/>
                  </a:lnTo>
                  <a:lnTo>
                    <a:pt x="874" y="1148"/>
                  </a:lnTo>
                  <a:lnTo>
                    <a:pt x="957" y="1147"/>
                  </a:lnTo>
                  <a:lnTo>
                    <a:pt x="989" y="1146"/>
                  </a:lnTo>
                  <a:lnTo>
                    <a:pt x="1020" y="1144"/>
                  </a:lnTo>
                  <a:lnTo>
                    <a:pt x="1019" y="1149"/>
                  </a:lnTo>
                  <a:lnTo>
                    <a:pt x="1018" y="1154"/>
                  </a:lnTo>
                  <a:lnTo>
                    <a:pt x="1018" y="1161"/>
                  </a:lnTo>
                  <a:lnTo>
                    <a:pt x="1022" y="1191"/>
                  </a:lnTo>
                  <a:lnTo>
                    <a:pt x="1030" y="1221"/>
                  </a:lnTo>
                  <a:lnTo>
                    <a:pt x="995" y="1224"/>
                  </a:lnTo>
                  <a:lnTo>
                    <a:pt x="959" y="1226"/>
                  </a:lnTo>
                  <a:lnTo>
                    <a:pt x="869" y="1226"/>
                  </a:lnTo>
                  <a:lnTo>
                    <a:pt x="782" y="1223"/>
                  </a:lnTo>
                  <a:lnTo>
                    <a:pt x="694" y="1215"/>
                  </a:lnTo>
                  <a:lnTo>
                    <a:pt x="701" y="1192"/>
                  </a:lnTo>
                  <a:lnTo>
                    <a:pt x="705" y="1168"/>
                  </a:lnTo>
                  <a:lnTo>
                    <a:pt x="707" y="1143"/>
                  </a:lnTo>
                  <a:lnTo>
                    <a:pt x="707" y="1138"/>
                  </a:lnTo>
                  <a:close/>
                  <a:moveTo>
                    <a:pt x="1204" y="1049"/>
                  </a:moveTo>
                  <a:lnTo>
                    <a:pt x="1227" y="1052"/>
                  </a:lnTo>
                  <a:lnTo>
                    <a:pt x="1250" y="1059"/>
                  </a:lnTo>
                  <a:lnTo>
                    <a:pt x="1270" y="1070"/>
                  </a:lnTo>
                  <a:lnTo>
                    <a:pt x="1288" y="1087"/>
                  </a:lnTo>
                  <a:lnTo>
                    <a:pt x="1301" y="1107"/>
                  </a:lnTo>
                  <a:lnTo>
                    <a:pt x="1309" y="1129"/>
                  </a:lnTo>
                  <a:lnTo>
                    <a:pt x="1313" y="1155"/>
                  </a:lnTo>
                  <a:lnTo>
                    <a:pt x="1310" y="1180"/>
                  </a:lnTo>
                  <a:lnTo>
                    <a:pt x="1302" y="1202"/>
                  </a:lnTo>
                  <a:lnTo>
                    <a:pt x="1290" y="1223"/>
                  </a:lnTo>
                  <a:lnTo>
                    <a:pt x="1273" y="1239"/>
                  </a:lnTo>
                  <a:lnTo>
                    <a:pt x="1254" y="1252"/>
                  </a:lnTo>
                  <a:lnTo>
                    <a:pt x="1231" y="1261"/>
                  </a:lnTo>
                  <a:lnTo>
                    <a:pt x="1207" y="1264"/>
                  </a:lnTo>
                  <a:lnTo>
                    <a:pt x="1183" y="1261"/>
                  </a:lnTo>
                  <a:lnTo>
                    <a:pt x="1160" y="1254"/>
                  </a:lnTo>
                  <a:lnTo>
                    <a:pt x="1140" y="1242"/>
                  </a:lnTo>
                  <a:lnTo>
                    <a:pt x="1125" y="1229"/>
                  </a:lnTo>
                  <a:lnTo>
                    <a:pt x="1114" y="1215"/>
                  </a:lnTo>
                  <a:lnTo>
                    <a:pt x="1105" y="1198"/>
                  </a:lnTo>
                  <a:lnTo>
                    <a:pt x="1099" y="1179"/>
                  </a:lnTo>
                  <a:lnTo>
                    <a:pt x="1097" y="1158"/>
                  </a:lnTo>
                  <a:lnTo>
                    <a:pt x="1099" y="1134"/>
                  </a:lnTo>
                  <a:lnTo>
                    <a:pt x="1108" y="1111"/>
                  </a:lnTo>
                  <a:lnTo>
                    <a:pt x="1120" y="1091"/>
                  </a:lnTo>
                  <a:lnTo>
                    <a:pt x="1137" y="1074"/>
                  </a:lnTo>
                  <a:lnTo>
                    <a:pt x="1157" y="1061"/>
                  </a:lnTo>
                  <a:lnTo>
                    <a:pt x="1179" y="1053"/>
                  </a:lnTo>
                  <a:lnTo>
                    <a:pt x="1204" y="1049"/>
                  </a:lnTo>
                  <a:close/>
                  <a:moveTo>
                    <a:pt x="520" y="1038"/>
                  </a:moveTo>
                  <a:lnTo>
                    <a:pt x="544" y="1041"/>
                  </a:lnTo>
                  <a:lnTo>
                    <a:pt x="566" y="1047"/>
                  </a:lnTo>
                  <a:lnTo>
                    <a:pt x="586" y="1059"/>
                  </a:lnTo>
                  <a:lnTo>
                    <a:pt x="603" y="1075"/>
                  </a:lnTo>
                  <a:lnTo>
                    <a:pt x="617" y="1095"/>
                  </a:lnTo>
                  <a:lnTo>
                    <a:pt x="625" y="1119"/>
                  </a:lnTo>
                  <a:lnTo>
                    <a:pt x="629" y="1144"/>
                  </a:lnTo>
                  <a:lnTo>
                    <a:pt x="626" y="1168"/>
                  </a:lnTo>
                  <a:lnTo>
                    <a:pt x="619" y="1191"/>
                  </a:lnTo>
                  <a:lnTo>
                    <a:pt x="606" y="1210"/>
                  </a:lnTo>
                  <a:lnTo>
                    <a:pt x="590" y="1227"/>
                  </a:lnTo>
                  <a:lnTo>
                    <a:pt x="570" y="1241"/>
                  </a:lnTo>
                  <a:lnTo>
                    <a:pt x="547" y="1249"/>
                  </a:lnTo>
                  <a:lnTo>
                    <a:pt x="523" y="1252"/>
                  </a:lnTo>
                  <a:lnTo>
                    <a:pt x="504" y="1251"/>
                  </a:lnTo>
                  <a:lnTo>
                    <a:pt x="488" y="1247"/>
                  </a:lnTo>
                  <a:lnTo>
                    <a:pt x="471" y="1241"/>
                  </a:lnTo>
                  <a:lnTo>
                    <a:pt x="457" y="1231"/>
                  </a:lnTo>
                  <a:lnTo>
                    <a:pt x="439" y="1215"/>
                  </a:lnTo>
                  <a:lnTo>
                    <a:pt x="425" y="1195"/>
                  </a:lnTo>
                  <a:lnTo>
                    <a:pt x="417" y="1172"/>
                  </a:lnTo>
                  <a:lnTo>
                    <a:pt x="413" y="1147"/>
                  </a:lnTo>
                  <a:lnTo>
                    <a:pt x="416" y="1122"/>
                  </a:lnTo>
                  <a:lnTo>
                    <a:pt x="423" y="1099"/>
                  </a:lnTo>
                  <a:lnTo>
                    <a:pt x="436" y="1080"/>
                  </a:lnTo>
                  <a:lnTo>
                    <a:pt x="452" y="1062"/>
                  </a:lnTo>
                  <a:lnTo>
                    <a:pt x="472" y="1049"/>
                  </a:lnTo>
                  <a:lnTo>
                    <a:pt x="495" y="1041"/>
                  </a:lnTo>
                  <a:lnTo>
                    <a:pt x="520" y="1038"/>
                  </a:lnTo>
                  <a:close/>
                  <a:moveTo>
                    <a:pt x="1080" y="614"/>
                  </a:moveTo>
                  <a:lnTo>
                    <a:pt x="1116" y="690"/>
                  </a:lnTo>
                  <a:lnTo>
                    <a:pt x="1148" y="768"/>
                  </a:lnTo>
                  <a:lnTo>
                    <a:pt x="1176" y="847"/>
                  </a:lnTo>
                  <a:lnTo>
                    <a:pt x="1201" y="926"/>
                  </a:lnTo>
                  <a:lnTo>
                    <a:pt x="1206" y="949"/>
                  </a:lnTo>
                  <a:lnTo>
                    <a:pt x="1212" y="973"/>
                  </a:lnTo>
                  <a:lnTo>
                    <a:pt x="1202" y="973"/>
                  </a:lnTo>
                  <a:lnTo>
                    <a:pt x="1178" y="974"/>
                  </a:lnTo>
                  <a:lnTo>
                    <a:pt x="1157" y="978"/>
                  </a:lnTo>
                  <a:lnTo>
                    <a:pt x="1135" y="985"/>
                  </a:lnTo>
                  <a:lnTo>
                    <a:pt x="1125" y="947"/>
                  </a:lnTo>
                  <a:lnTo>
                    <a:pt x="1102" y="872"/>
                  </a:lnTo>
                  <a:lnTo>
                    <a:pt x="1075" y="798"/>
                  </a:lnTo>
                  <a:lnTo>
                    <a:pt x="1045" y="725"/>
                  </a:lnTo>
                  <a:lnTo>
                    <a:pt x="1012" y="655"/>
                  </a:lnTo>
                  <a:lnTo>
                    <a:pt x="1037" y="644"/>
                  </a:lnTo>
                  <a:lnTo>
                    <a:pt x="1060" y="631"/>
                  </a:lnTo>
                  <a:lnTo>
                    <a:pt x="1080" y="614"/>
                  </a:lnTo>
                  <a:close/>
                  <a:moveTo>
                    <a:pt x="799" y="578"/>
                  </a:moveTo>
                  <a:lnTo>
                    <a:pt x="811" y="595"/>
                  </a:lnTo>
                  <a:lnTo>
                    <a:pt x="826" y="611"/>
                  </a:lnTo>
                  <a:lnTo>
                    <a:pt x="845" y="626"/>
                  </a:lnTo>
                  <a:lnTo>
                    <a:pt x="848" y="629"/>
                  </a:lnTo>
                  <a:lnTo>
                    <a:pt x="851" y="631"/>
                  </a:lnTo>
                  <a:lnTo>
                    <a:pt x="854" y="632"/>
                  </a:lnTo>
                  <a:lnTo>
                    <a:pt x="819" y="674"/>
                  </a:lnTo>
                  <a:lnTo>
                    <a:pt x="784" y="715"/>
                  </a:lnTo>
                  <a:lnTo>
                    <a:pt x="738" y="781"/>
                  </a:lnTo>
                  <a:lnTo>
                    <a:pt x="697" y="849"/>
                  </a:lnTo>
                  <a:lnTo>
                    <a:pt x="657" y="919"/>
                  </a:lnTo>
                  <a:lnTo>
                    <a:pt x="623" y="990"/>
                  </a:lnTo>
                  <a:lnTo>
                    <a:pt x="600" y="977"/>
                  </a:lnTo>
                  <a:lnTo>
                    <a:pt x="575" y="969"/>
                  </a:lnTo>
                  <a:lnTo>
                    <a:pt x="549" y="962"/>
                  </a:lnTo>
                  <a:lnTo>
                    <a:pt x="586" y="885"/>
                  </a:lnTo>
                  <a:lnTo>
                    <a:pt x="627" y="811"/>
                  </a:lnTo>
                  <a:lnTo>
                    <a:pt x="673" y="738"/>
                  </a:lnTo>
                  <a:lnTo>
                    <a:pt x="723" y="670"/>
                  </a:lnTo>
                  <a:lnTo>
                    <a:pt x="759" y="622"/>
                  </a:lnTo>
                  <a:lnTo>
                    <a:pt x="799" y="578"/>
                  </a:lnTo>
                  <a:close/>
                  <a:moveTo>
                    <a:pt x="954" y="371"/>
                  </a:moveTo>
                  <a:lnTo>
                    <a:pt x="978" y="374"/>
                  </a:lnTo>
                  <a:lnTo>
                    <a:pt x="999" y="381"/>
                  </a:lnTo>
                  <a:lnTo>
                    <a:pt x="1020" y="393"/>
                  </a:lnTo>
                  <a:lnTo>
                    <a:pt x="1038" y="410"/>
                  </a:lnTo>
                  <a:lnTo>
                    <a:pt x="1050" y="430"/>
                  </a:lnTo>
                  <a:lnTo>
                    <a:pt x="1060" y="453"/>
                  </a:lnTo>
                  <a:lnTo>
                    <a:pt x="1064" y="476"/>
                  </a:lnTo>
                  <a:lnTo>
                    <a:pt x="1061" y="501"/>
                  </a:lnTo>
                  <a:lnTo>
                    <a:pt x="1053" y="524"/>
                  </a:lnTo>
                  <a:lnTo>
                    <a:pt x="1040" y="544"/>
                  </a:lnTo>
                  <a:lnTo>
                    <a:pt x="1024" y="560"/>
                  </a:lnTo>
                  <a:lnTo>
                    <a:pt x="1005" y="574"/>
                  </a:lnTo>
                  <a:lnTo>
                    <a:pt x="982" y="582"/>
                  </a:lnTo>
                  <a:lnTo>
                    <a:pt x="957" y="585"/>
                  </a:lnTo>
                  <a:lnTo>
                    <a:pt x="933" y="583"/>
                  </a:lnTo>
                  <a:lnTo>
                    <a:pt x="910" y="576"/>
                  </a:lnTo>
                  <a:lnTo>
                    <a:pt x="891" y="565"/>
                  </a:lnTo>
                  <a:lnTo>
                    <a:pt x="877" y="552"/>
                  </a:lnTo>
                  <a:lnTo>
                    <a:pt x="864" y="537"/>
                  </a:lnTo>
                  <a:lnTo>
                    <a:pt x="855" y="520"/>
                  </a:lnTo>
                  <a:lnTo>
                    <a:pt x="850" y="500"/>
                  </a:lnTo>
                  <a:lnTo>
                    <a:pt x="848" y="480"/>
                  </a:lnTo>
                  <a:lnTo>
                    <a:pt x="850" y="456"/>
                  </a:lnTo>
                  <a:lnTo>
                    <a:pt x="857" y="433"/>
                  </a:lnTo>
                  <a:lnTo>
                    <a:pt x="869" y="412"/>
                  </a:lnTo>
                  <a:lnTo>
                    <a:pt x="886" y="395"/>
                  </a:lnTo>
                  <a:lnTo>
                    <a:pt x="906" y="383"/>
                  </a:lnTo>
                  <a:lnTo>
                    <a:pt x="929" y="375"/>
                  </a:lnTo>
                  <a:lnTo>
                    <a:pt x="954" y="371"/>
                  </a:lnTo>
                  <a:close/>
                  <a:moveTo>
                    <a:pt x="865" y="127"/>
                  </a:moveTo>
                  <a:lnTo>
                    <a:pt x="812" y="129"/>
                  </a:lnTo>
                  <a:lnTo>
                    <a:pt x="760" y="135"/>
                  </a:lnTo>
                  <a:lnTo>
                    <a:pt x="708" y="144"/>
                  </a:lnTo>
                  <a:lnTo>
                    <a:pt x="658" y="158"/>
                  </a:lnTo>
                  <a:lnTo>
                    <a:pt x="698" y="177"/>
                  </a:lnTo>
                  <a:lnTo>
                    <a:pt x="735" y="200"/>
                  </a:lnTo>
                  <a:lnTo>
                    <a:pt x="773" y="226"/>
                  </a:lnTo>
                  <a:lnTo>
                    <a:pt x="807" y="253"/>
                  </a:lnTo>
                  <a:lnTo>
                    <a:pt x="840" y="282"/>
                  </a:lnTo>
                  <a:lnTo>
                    <a:pt x="872" y="313"/>
                  </a:lnTo>
                  <a:lnTo>
                    <a:pt x="849" y="327"/>
                  </a:lnTo>
                  <a:lnTo>
                    <a:pt x="828" y="344"/>
                  </a:lnTo>
                  <a:lnTo>
                    <a:pt x="810" y="363"/>
                  </a:lnTo>
                  <a:lnTo>
                    <a:pt x="769" y="323"/>
                  </a:lnTo>
                  <a:lnTo>
                    <a:pt x="726" y="287"/>
                  </a:lnTo>
                  <a:lnTo>
                    <a:pt x="683" y="258"/>
                  </a:lnTo>
                  <a:lnTo>
                    <a:pt x="640" y="235"/>
                  </a:lnTo>
                  <a:lnTo>
                    <a:pt x="594" y="215"/>
                  </a:lnTo>
                  <a:lnTo>
                    <a:pt x="549" y="201"/>
                  </a:lnTo>
                  <a:lnTo>
                    <a:pt x="496" y="229"/>
                  </a:lnTo>
                  <a:lnTo>
                    <a:pt x="445" y="261"/>
                  </a:lnTo>
                  <a:lnTo>
                    <a:pt x="398" y="298"/>
                  </a:lnTo>
                  <a:lnTo>
                    <a:pt x="354" y="337"/>
                  </a:lnTo>
                  <a:lnTo>
                    <a:pt x="313" y="380"/>
                  </a:lnTo>
                  <a:lnTo>
                    <a:pt x="276" y="426"/>
                  </a:lnTo>
                  <a:lnTo>
                    <a:pt x="241" y="474"/>
                  </a:lnTo>
                  <a:lnTo>
                    <a:pt x="211" y="526"/>
                  </a:lnTo>
                  <a:lnTo>
                    <a:pt x="185" y="580"/>
                  </a:lnTo>
                  <a:lnTo>
                    <a:pt x="163" y="637"/>
                  </a:lnTo>
                  <a:lnTo>
                    <a:pt x="147" y="695"/>
                  </a:lnTo>
                  <a:lnTo>
                    <a:pt x="135" y="757"/>
                  </a:lnTo>
                  <a:lnTo>
                    <a:pt x="128" y="819"/>
                  </a:lnTo>
                  <a:lnTo>
                    <a:pt x="126" y="882"/>
                  </a:lnTo>
                  <a:lnTo>
                    <a:pt x="127" y="892"/>
                  </a:lnTo>
                  <a:lnTo>
                    <a:pt x="127" y="902"/>
                  </a:lnTo>
                  <a:lnTo>
                    <a:pt x="158" y="932"/>
                  </a:lnTo>
                  <a:lnTo>
                    <a:pt x="193" y="961"/>
                  </a:lnTo>
                  <a:lnTo>
                    <a:pt x="230" y="987"/>
                  </a:lnTo>
                  <a:lnTo>
                    <a:pt x="270" y="1010"/>
                  </a:lnTo>
                  <a:lnTo>
                    <a:pt x="314" y="1033"/>
                  </a:lnTo>
                  <a:lnTo>
                    <a:pt x="361" y="1053"/>
                  </a:lnTo>
                  <a:lnTo>
                    <a:pt x="349" y="1076"/>
                  </a:lnTo>
                  <a:lnTo>
                    <a:pt x="341" y="1100"/>
                  </a:lnTo>
                  <a:lnTo>
                    <a:pt x="337" y="1126"/>
                  </a:lnTo>
                  <a:lnTo>
                    <a:pt x="285" y="1105"/>
                  </a:lnTo>
                  <a:lnTo>
                    <a:pt x="236" y="1080"/>
                  </a:lnTo>
                  <a:lnTo>
                    <a:pt x="189" y="1053"/>
                  </a:lnTo>
                  <a:lnTo>
                    <a:pt x="147" y="1022"/>
                  </a:lnTo>
                  <a:lnTo>
                    <a:pt x="145" y="1021"/>
                  </a:lnTo>
                  <a:lnTo>
                    <a:pt x="144" y="1020"/>
                  </a:lnTo>
                  <a:lnTo>
                    <a:pt x="141" y="1018"/>
                  </a:lnTo>
                  <a:lnTo>
                    <a:pt x="156" y="1079"/>
                  </a:lnTo>
                  <a:lnTo>
                    <a:pt x="175" y="1136"/>
                  </a:lnTo>
                  <a:lnTo>
                    <a:pt x="199" y="1191"/>
                  </a:lnTo>
                  <a:lnTo>
                    <a:pt x="227" y="1244"/>
                  </a:lnTo>
                  <a:lnTo>
                    <a:pt x="259" y="1293"/>
                  </a:lnTo>
                  <a:lnTo>
                    <a:pt x="294" y="1340"/>
                  </a:lnTo>
                  <a:lnTo>
                    <a:pt x="333" y="1385"/>
                  </a:lnTo>
                  <a:lnTo>
                    <a:pt x="375" y="1425"/>
                  </a:lnTo>
                  <a:lnTo>
                    <a:pt x="421" y="1464"/>
                  </a:lnTo>
                  <a:lnTo>
                    <a:pt x="428" y="1388"/>
                  </a:lnTo>
                  <a:lnTo>
                    <a:pt x="441" y="1311"/>
                  </a:lnTo>
                  <a:lnTo>
                    <a:pt x="465" y="1320"/>
                  </a:lnTo>
                  <a:lnTo>
                    <a:pt x="491" y="1327"/>
                  </a:lnTo>
                  <a:lnTo>
                    <a:pt x="516" y="1330"/>
                  </a:lnTo>
                  <a:lnTo>
                    <a:pt x="508" y="1391"/>
                  </a:lnTo>
                  <a:lnTo>
                    <a:pt x="501" y="1453"/>
                  </a:lnTo>
                  <a:lnTo>
                    <a:pt x="498" y="1515"/>
                  </a:lnTo>
                  <a:lnTo>
                    <a:pt x="557" y="1546"/>
                  </a:lnTo>
                  <a:lnTo>
                    <a:pt x="619" y="1572"/>
                  </a:lnTo>
                  <a:lnTo>
                    <a:pt x="683" y="1591"/>
                  </a:lnTo>
                  <a:lnTo>
                    <a:pt x="749" y="1606"/>
                  </a:lnTo>
                  <a:lnTo>
                    <a:pt x="817" y="1615"/>
                  </a:lnTo>
                  <a:lnTo>
                    <a:pt x="887" y="1617"/>
                  </a:lnTo>
                  <a:lnTo>
                    <a:pt x="942" y="1614"/>
                  </a:lnTo>
                  <a:lnTo>
                    <a:pt x="996" y="1607"/>
                  </a:lnTo>
                  <a:lnTo>
                    <a:pt x="1049" y="1596"/>
                  </a:lnTo>
                  <a:lnTo>
                    <a:pt x="1100" y="1582"/>
                  </a:lnTo>
                  <a:lnTo>
                    <a:pt x="1120" y="1551"/>
                  </a:lnTo>
                  <a:lnTo>
                    <a:pt x="1136" y="1516"/>
                  </a:lnTo>
                  <a:lnTo>
                    <a:pt x="1149" y="1476"/>
                  </a:lnTo>
                  <a:lnTo>
                    <a:pt x="1159" y="1433"/>
                  </a:lnTo>
                  <a:lnTo>
                    <a:pt x="1166" y="1387"/>
                  </a:lnTo>
                  <a:lnTo>
                    <a:pt x="1170" y="1338"/>
                  </a:lnTo>
                  <a:lnTo>
                    <a:pt x="1190" y="1341"/>
                  </a:lnTo>
                  <a:lnTo>
                    <a:pt x="1207" y="1341"/>
                  </a:lnTo>
                  <a:lnTo>
                    <a:pt x="1229" y="1340"/>
                  </a:lnTo>
                  <a:lnTo>
                    <a:pt x="1251" y="1337"/>
                  </a:lnTo>
                  <a:lnTo>
                    <a:pt x="1246" y="1390"/>
                  </a:lnTo>
                  <a:lnTo>
                    <a:pt x="1238" y="1442"/>
                  </a:lnTo>
                  <a:lnTo>
                    <a:pt x="1226" y="1492"/>
                  </a:lnTo>
                  <a:lnTo>
                    <a:pt x="1211" y="1538"/>
                  </a:lnTo>
                  <a:lnTo>
                    <a:pt x="1262" y="1510"/>
                  </a:lnTo>
                  <a:lnTo>
                    <a:pt x="1310" y="1478"/>
                  </a:lnTo>
                  <a:lnTo>
                    <a:pt x="1357" y="1443"/>
                  </a:lnTo>
                  <a:lnTo>
                    <a:pt x="1400" y="1405"/>
                  </a:lnTo>
                  <a:lnTo>
                    <a:pt x="1440" y="1362"/>
                  </a:lnTo>
                  <a:lnTo>
                    <a:pt x="1477" y="1317"/>
                  </a:lnTo>
                  <a:lnTo>
                    <a:pt x="1508" y="1273"/>
                  </a:lnTo>
                  <a:lnTo>
                    <a:pt x="1535" y="1226"/>
                  </a:lnTo>
                  <a:lnTo>
                    <a:pt x="1560" y="1178"/>
                  </a:lnTo>
                  <a:lnTo>
                    <a:pt x="1581" y="1127"/>
                  </a:lnTo>
                  <a:lnTo>
                    <a:pt x="1597" y="1074"/>
                  </a:lnTo>
                  <a:lnTo>
                    <a:pt x="1611" y="1020"/>
                  </a:lnTo>
                  <a:lnTo>
                    <a:pt x="1571" y="1051"/>
                  </a:lnTo>
                  <a:lnTo>
                    <a:pt x="1530" y="1076"/>
                  </a:lnTo>
                  <a:lnTo>
                    <a:pt x="1486" y="1101"/>
                  </a:lnTo>
                  <a:lnTo>
                    <a:pt x="1439" y="1124"/>
                  </a:lnTo>
                  <a:lnTo>
                    <a:pt x="1389" y="1144"/>
                  </a:lnTo>
                  <a:lnTo>
                    <a:pt x="1386" y="1117"/>
                  </a:lnTo>
                  <a:lnTo>
                    <a:pt x="1379" y="1092"/>
                  </a:lnTo>
                  <a:lnTo>
                    <a:pt x="1369" y="1068"/>
                  </a:lnTo>
                  <a:lnTo>
                    <a:pt x="1421" y="1046"/>
                  </a:lnTo>
                  <a:lnTo>
                    <a:pt x="1470" y="1022"/>
                  </a:lnTo>
                  <a:lnTo>
                    <a:pt x="1514" y="996"/>
                  </a:lnTo>
                  <a:lnTo>
                    <a:pt x="1556" y="965"/>
                  </a:lnTo>
                  <a:lnTo>
                    <a:pt x="1593" y="933"/>
                  </a:lnTo>
                  <a:lnTo>
                    <a:pt x="1626" y="899"/>
                  </a:lnTo>
                  <a:lnTo>
                    <a:pt x="1627" y="879"/>
                  </a:lnTo>
                  <a:lnTo>
                    <a:pt x="1627" y="861"/>
                  </a:lnTo>
                  <a:lnTo>
                    <a:pt x="1622" y="793"/>
                  </a:lnTo>
                  <a:lnTo>
                    <a:pt x="1613" y="729"/>
                  </a:lnTo>
                  <a:lnTo>
                    <a:pt x="1597" y="665"/>
                  </a:lnTo>
                  <a:lnTo>
                    <a:pt x="1577" y="605"/>
                  </a:lnTo>
                  <a:lnTo>
                    <a:pt x="1552" y="546"/>
                  </a:lnTo>
                  <a:lnTo>
                    <a:pt x="1522" y="491"/>
                  </a:lnTo>
                  <a:lnTo>
                    <a:pt x="1486" y="438"/>
                  </a:lnTo>
                  <a:lnTo>
                    <a:pt x="1448" y="388"/>
                  </a:lnTo>
                  <a:lnTo>
                    <a:pt x="1405" y="342"/>
                  </a:lnTo>
                  <a:lnTo>
                    <a:pt x="1359" y="300"/>
                  </a:lnTo>
                  <a:lnTo>
                    <a:pt x="1298" y="320"/>
                  </a:lnTo>
                  <a:lnTo>
                    <a:pt x="1239" y="344"/>
                  </a:lnTo>
                  <a:lnTo>
                    <a:pt x="1181" y="372"/>
                  </a:lnTo>
                  <a:lnTo>
                    <a:pt x="1125" y="403"/>
                  </a:lnTo>
                  <a:lnTo>
                    <a:pt x="1113" y="381"/>
                  </a:lnTo>
                  <a:lnTo>
                    <a:pt x="1097" y="359"/>
                  </a:lnTo>
                  <a:lnTo>
                    <a:pt x="1079" y="340"/>
                  </a:lnTo>
                  <a:lnTo>
                    <a:pt x="1144" y="303"/>
                  </a:lnTo>
                  <a:lnTo>
                    <a:pt x="1212" y="271"/>
                  </a:lnTo>
                  <a:lnTo>
                    <a:pt x="1280" y="244"/>
                  </a:lnTo>
                  <a:lnTo>
                    <a:pt x="1227" y="213"/>
                  </a:lnTo>
                  <a:lnTo>
                    <a:pt x="1172" y="187"/>
                  </a:lnTo>
                  <a:lnTo>
                    <a:pt x="1115" y="165"/>
                  </a:lnTo>
                  <a:lnTo>
                    <a:pt x="1056" y="147"/>
                  </a:lnTo>
                  <a:lnTo>
                    <a:pt x="993" y="135"/>
                  </a:lnTo>
                  <a:lnTo>
                    <a:pt x="930" y="129"/>
                  </a:lnTo>
                  <a:lnTo>
                    <a:pt x="865" y="127"/>
                  </a:lnTo>
                  <a:close/>
                  <a:moveTo>
                    <a:pt x="863" y="0"/>
                  </a:moveTo>
                  <a:lnTo>
                    <a:pt x="938" y="2"/>
                  </a:lnTo>
                  <a:lnTo>
                    <a:pt x="1012" y="10"/>
                  </a:lnTo>
                  <a:lnTo>
                    <a:pt x="1083" y="24"/>
                  </a:lnTo>
                  <a:lnTo>
                    <a:pt x="1152" y="43"/>
                  </a:lnTo>
                  <a:lnTo>
                    <a:pt x="1219" y="68"/>
                  </a:lnTo>
                  <a:lnTo>
                    <a:pt x="1283" y="99"/>
                  </a:lnTo>
                  <a:lnTo>
                    <a:pt x="1345" y="134"/>
                  </a:lnTo>
                  <a:lnTo>
                    <a:pt x="1403" y="173"/>
                  </a:lnTo>
                  <a:lnTo>
                    <a:pt x="1458" y="218"/>
                  </a:lnTo>
                  <a:lnTo>
                    <a:pt x="1509" y="268"/>
                  </a:lnTo>
                  <a:lnTo>
                    <a:pt x="1557" y="321"/>
                  </a:lnTo>
                  <a:lnTo>
                    <a:pt x="1600" y="377"/>
                  </a:lnTo>
                  <a:lnTo>
                    <a:pt x="1638" y="438"/>
                  </a:lnTo>
                  <a:lnTo>
                    <a:pt x="1671" y="501"/>
                  </a:lnTo>
                  <a:lnTo>
                    <a:pt x="1699" y="568"/>
                  </a:lnTo>
                  <a:lnTo>
                    <a:pt x="1721" y="637"/>
                  </a:lnTo>
                  <a:lnTo>
                    <a:pt x="1738" y="709"/>
                  </a:lnTo>
                  <a:lnTo>
                    <a:pt x="1749" y="783"/>
                  </a:lnTo>
                  <a:lnTo>
                    <a:pt x="1753" y="858"/>
                  </a:lnTo>
                  <a:lnTo>
                    <a:pt x="1751" y="933"/>
                  </a:lnTo>
                  <a:lnTo>
                    <a:pt x="1743" y="1006"/>
                  </a:lnTo>
                  <a:lnTo>
                    <a:pt x="1730" y="1076"/>
                  </a:lnTo>
                  <a:lnTo>
                    <a:pt x="1710" y="1146"/>
                  </a:lnTo>
                  <a:lnTo>
                    <a:pt x="1685" y="1212"/>
                  </a:lnTo>
                  <a:lnTo>
                    <a:pt x="1654" y="1276"/>
                  </a:lnTo>
                  <a:lnTo>
                    <a:pt x="1618" y="1337"/>
                  </a:lnTo>
                  <a:lnTo>
                    <a:pt x="1579" y="1394"/>
                  </a:lnTo>
                  <a:lnTo>
                    <a:pt x="1534" y="1449"/>
                  </a:lnTo>
                  <a:lnTo>
                    <a:pt x="1484" y="1500"/>
                  </a:lnTo>
                  <a:lnTo>
                    <a:pt x="1431" y="1548"/>
                  </a:lnTo>
                  <a:lnTo>
                    <a:pt x="1374" y="1590"/>
                  </a:lnTo>
                  <a:lnTo>
                    <a:pt x="1313" y="1628"/>
                  </a:lnTo>
                  <a:lnTo>
                    <a:pt x="1249" y="1661"/>
                  </a:lnTo>
                  <a:lnTo>
                    <a:pt x="1181" y="1689"/>
                  </a:lnTo>
                  <a:lnTo>
                    <a:pt x="1112" y="1711"/>
                  </a:lnTo>
                  <a:lnTo>
                    <a:pt x="1040" y="1727"/>
                  </a:lnTo>
                  <a:lnTo>
                    <a:pt x="965" y="1738"/>
                  </a:lnTo>
                  <a:lnTo>
                    <a:pt x="889" y="1742"/>
                  </a:lnTo>
                  <a:lnTo>
                    <a:pt x="814" y="1741"/>
                  </a:lnTo>
                  <a:lnTo>
                    <a:pt x="742" y="1733"/>
                  </a:lnTo>
                  <a:lnTo>
                    <a:pt x="670" y="1718"/>
                  </a:lnTo>
                  <a:lnTo>
                    <a:pt x="600" y="1699"/>
                  </a:lnTo>
                  <a:lnTo>
                    <a:pt x="534" y="1674"/>
                  </a:lnTo>
                  <a:lnTo>
                    <a:pt x="469" y="1644"/>
                  </a:lnTo>
                  <a:lnTo>
                    <a:pt x="408" y="1609"/>
                  </a:lnTo>
                  <a:lnTo>
                    <a:pt x="350" y="1569"/>
                  </a:lnTo>
                  <a:lnTo>
                    <a:pt x="294" y="1524"/>
                  </a:lnTo>
                  <a:lnTo>
                    <a:pt x="243" y="1475"/>
                  </a:lnTo>
                  <a:lnTo>
                    <a:pt x="196" y="1422"/>
                  </a:lnTo>
                  <a:lnTo>
                    <a:pt x="153" y="1365"/>
                  </a:lnTo>
                  <a:lnTo>
                    <a:pt x="114" y="1305"/>
                  </a:lnTo>
                  <a:lnTo>
                    <a:pt x="81" y="1242"/>
                  </a:lnTo>
                  <a:lnTo>
                    <a:pt x="53" y="1175"/>
                  </a:lnTo>
                  <a:lnTo>
                    <a:pt x="31" y="1106"/>
                  </a:lnTo>
                  <a:lnTo>
                    <a:pt x="15" y="1034"/>
                  </a:lnTo>
                  <a:lnTo>
                    <a:pt x="4" y="960"/>
                  </a:lnTo>
                  <a:lnTo>
                    <a:pt x="0" y="884"/>
                  </a:lnTo>
                  <a:lnTo>
                    <a:pt x="2" y="810"/>
                  </a:lnTo>
                  <a:lnTo>
                    <a:pt x="9" y="737"/>
                  </a:lnTo>
                  <a:lnTo>
                    <a:pt x="24" y="665"/>
                  </a:lnTo>
                  <a:lnTo>
                    <a:pt x="44" y="597"/>
                  </a:lnTo>
                  <a:lnTo>
                    <a:pt x="69" y="530"/>
                  </a:lnTo>
                  <a:lnTo>
                    <a:pt x="99" y="467"/>
                  </a:lnTo>
                  <a:lnTo>
                    <a:pt x="134" y="406"/>
                  </a:lnTo>
                  <a:lnTo>
                    <a:pt x="174" y="349"/>
                  </a:lnTo>
                  <a:lnTo>
                    <a:pt x="219" y="294"/>
                  </a:lnTo>
                  <a:lnTo>
                    <a:pt x="268" y="242"/>
                  </a:lnTo>
                  <a:lnTo>
                    <a:pt x="321" y="195"/>
                  </a:lnTo>
                  <a:lnTo>
                    <a:pt x="380" y="152"/>
                  </a:lnTo>
                  <a:lnTo>
                    <a:pt x="440" y="114"/>
                  </a:lnTo>
                  <a:lnTo>
                    <a:pt x="504" y="82"/>
                  </a:lnTo>
                  <a:lnTo>
                    <a:pt x="571" y="54"/>
                  </a:lnTo>
                  <a:lnTo>
                    <a:pt x="641" y="31"/>
                  </a:lnTo>
                  <a:lnTo>
                    <a:pt x="712" y="14"/>
                  </a:lnTo>
                  <a:lnTo>
                    <a:pt x="787" y="4"/>
                  </a:lnTo>
                  <a:lnTo>
                    <a:pt x="863" y="0"/>
                  </a:lnTo>
                  <a:close/>
                </a:path>
              </a:pathLst>
            </a:custGeom>
            <a:ln w="19050">
              <a:noFill/>
            </a:ln>
          </p:spPr>
          <p:style>
            <a:lnRef idx="2">
              <a:schemeClr val="accent3"/>
            </a:lnRef>
            <a:fillRef idx="1">
              <a:schemeClr val="lt1"/>
            </a:fillRef>
            <a:effectRef idx="0">
              <a:schemeClr val="accent3"/>
            </a:effectRef>
            <a:fontRef idx="minor">
              <a:schemeClr val="dk1"/>
            </a:fontRef>
          </p:style>
          <p:txBody>
            <a:bodyPr vert="horz" wrap="square" lIns="91427" tIns="45713" rIns="91427" bIns="45713" numCol="1" anchor="t" anchorCtr="0" compatLnSpc="1"/>
            <a:lstStyle/>
            <a:p>
              <a:pPr defTabSz="932180"/>
              <a:endParaRPr lang="en-GB" sz="900">
                <a:solidFill>
                  <a:srgbClr val="FFFFFF"/>
                </a:solidFill>
              </a:endParaRPr>
            </a:p>
          </p:txBody>
        </p:sp>
        <p:sp>
          <p:nvSpPr>
            <p:cNvPr id="162" name="Freeform 6"/>
            <p:cNvSpPr>
              <a:spLocks noEditPoints="1"/>
            </p:cNvSpPr>
            <p:nvPr/>
          </p:nvSpPr>
          <p:spPr bwMode="auto">
            <a:xfrm>
              <a:off x="8167445" y="3090253"/>
              <a:ext cx="270810" cy="495042"/>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rgbClr val="FFFFFF"/>
              </a:solidFill>
              <a:prstDash val="solid"/>
              <a:round/>
            </a:ln>
          </p:spPr>
          <p:txBody>
            <a:bodyPr vert="horz" wrap="square" lIns="91427" tIns="45713" rIns="91427" bIns="45713" numCol="1" anchor="t" anchorCtr="0" compatLnSpc="1"/>
            <a:lstStyle/>
            <a:p>
              <a:pPr defTabSz="932180"/>
              <a:endParaRPr lang="en-GB" sz="900">
                <a:solidFill>
                  <a:srgbClr val="FFFFFF"/>
                </a:solidFill>
              </a:endParaRPr>
            </a:p>
          </p:txBody>
        </p:sp>
        <p:sp>
          <p:nvSpPr>
            <p:cNvPr id="164" name="Freeform 169"/>
            <p:cNvSpPr/>
            <p:nvPr/>
          </p:nvSpPr>
          <p:spPr bwMode="auto">
            <a:xfrm>
              <a:off x="6354168" y="1561537"/>
              <a:ext cx="888287" cy="443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noFill/>
            <a:ln w="6350" cap="flat" cmpd="sng" algn="ctr">
              <a:solidFill>
                <a:srgbClr val="FFFFFF"/>
              </a:solidFill>
              <a:prstDash val="solid"/>
              <a:headEnd type="none" w="med" len="med"/>
              <a:tailEnd type="none" w="med" len="med"/>
            </a:ln>
            <a:effectLst/>
          </p:spPr>
          <p:txBody>
            <a:bodyPr vert="horz" wrap="square" lIns="114247" tIns="0" rIns="114247" bIns="57123" numCol="1" rtlCol="0" anchor="ctr"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defTabSz="1141730" fontAlgn="base">
                <a:spcBef>
                  <a:spcPct val="0"/>
                </a:spcBef>
                <a:spcAft>
                  <a:spcPct val="0"/>
                </a:spcAft>
                <a:defRPr/>
              </a:pPr>
              <a:endParaRPr lang="en-US" sz="1000" b="1" kern="0" dirty="0">
                <a:solidFill>
                  <a:srgbClr val="FFFFFF"/>
                </a:solidFill>
                <a:latin typeface="Segoe" pitchFamily="34" charset="0"/>
              </a:endParaRPr>
            </a:p>
          </p:txBody>
        </p:sp>
      </p:grpSp>
      <p:sp>
        <p:nvSpPr>
          <p:cNvPr id="29" name="矩形 28"/>
          <p:cNvSpPr/>
          <p:nvPr/>
        </p:nvSpPr>
        <p:spPr>
          <a:xfrm>
            <a:off x="352424" y="2215604"/>
            <a:ext cx="4124326" cy="830997"/>
          </a:xfrm>
          <a:prstGeom prst="rect">
            <a:avLst/>
          </a:prstGeom>
          <a:noFill/>
        </p:spPr>
        <p:txBody>
          <a:bodyPr wrap="square" lIns="91440" tIns="45720" rIns="91440" bIns="45720">
            <a:spAutoFit/>
          </a:bodyPr>
          <a:lstStyle/>
          <a:p>
            <a:r>
              <a:rPr lang="zh-CN" alt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二，云盒子能给网吧施工带来什么价值？</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grpSp>
        <p:nvGrpSpPr>
          <p:cNvPr id="5" name="组合 29"/>
          <p:cNvGrpSpPr/>
          <p:nvPr/>
        </p:nvGrpSpPr>
        <p:grpSpPr>
          <a:xfrm>
            <a:off x="341934" y="333375"/>
            <a:ext cx="1629381" cy="622875"/>
            <a:chOff x="341934" y="333375"/>
            <a:chExt cx="1629381" cy="622875"/>
          </a:xfrm>
        </p:grpSpPr>
        <p:sp>
          <p:nvSpPr>
            <p:cNvPr id="31" name="TextBox 65"/>
            <p:cNvSpPr>
              <a:spLocks noChangeArrowheads="1"/>
            </p:cNvSpPr>
            <p:nvPr/>
          </p:nvSpPr>
          <p:spPr bwMode="auto">
            <a:xfrm>
              <a:off x="1068503" y="361950"/>
              <a:ext cx="902812"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03</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产品亮点</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sp>
          <p:nvSpPr>
            <p:cNvPr id="32" name="椭圆 101"/>
            <p:cNvSpPr>
              <a:spLocks noChangeArrowheads="1"/>
            </p:cNvSpPr>
            <p:nvPr/>
          </p:nvSpPr>
          <p:spPr bwMode="auto">
            <a:xfrm>
              <a:off x="341935" y="333375"/>
              <a:ext cx="640779" cy="621784"/>
            </a:xfrm>
            <a:prstGeom prst="ellipse">
              <a:avLst/>
            </a:prstGeom>
            <a:blipFill>
              <a:blip r:embed="rId9"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3" name="任意多边形 99"/>
            <p:cNvSpPr>
              <a:spLocks noChangeArrowheads="1"/>
            </p:cNvSpPr>
            <p:nvPr/>
          </p:nvSpPr>
          <p:spPr bwMode="auto">
            <a:xfrm>
              <a:off x="450250" y="435569"/>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nvGrpSpPr>
            <p:cNvPr id="6" name="组合 33"/>
            <p:cNvGrpSpPr/>
            <p:nvPr/>
          </p:nvGrpSpPr>
          <p:grpSpPr>
            <a:xfrm>
              <a:off x="341935" y="333375"/>
              <a:ext cx="640779" cy="621784"/>
              <a:chOff x="2448002" y="2381250"/>
              <a:chExt cx="640779" cy="621784"/>
            </a:xfrm>
          </p:grpSpPr>
          <p:sp>
            <p:nvSpPr>
              <p:cNvPr id="38" name="椭圆 96"/>
              <p:cNvSpPr>
                <a:spLocks noChangeArrowheads="1"/>
              </p:cNvSpPr>
              <p:nvPr/>
            </p:nvSpPr>
            <p:spPr bwMode="auto">
              <a:xfrm>
                <a:off x="2448002" y="2381250"/>
                <a:ext cx="640779" cy="621784"/>
              </a:xfrm>
              <a:prstGeom prst="ellipse">
                <a:avLst/>
              </a:prstGeom>
              <a:blipFill>
                <a:blip r:embed="rId9"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9" name="Freeform 168"/>
              <p:cNvSpPr>
                <a:spLocks noChangeAspect="1" noEditPoints="1" noChangeArrowheads="1"/>
              </p:cNvSpPr>
              <p:nvPr/>
            </p:nvSpPr>
            <p:spPr bwMode="auto">
              <a:xfrm>
                <a:off x="2566558" y="2513707"/>
                <a:ext cx="403667" cy="356870"/>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grpSp>
        <p:grpSp>
          <p:nvGrpSpPr>
            <p:cNvPr id="7" name="组合 19"/>
            <p:cNvGrpSpPr/>
            <p:nvPr/>
          </p:nvGrpSpPr>
          <p:grpSpPr>
            <a:xfrm>
              <a:off x="341934" y="334466"/>
              <a:ext cx="640779" cy="621784"/>
              <a:chOff x="4200417" y="2381250"/>
              <a:chExt cx="640779" cy="621784"/>
            </a:xfrm>
          </p:grpSpPr>
          <p:sp>
            <p:nvSpPr>
              <p:cNvPr id="36" name="椭圆 136"/>
              <p:cNvSpPr>
                <a:spLocks noChangeArrowheads="1"/>
              </p:cNvSpPr>
              <p:nvPr/>
            </p:nvSpPr>
            <p:spPr bwMode="auto">
              <a:xfrm>
                <a:off x="4200417" y="2381250"/>
                <a:ext cx="640779" cy="621784"/>
              </a:xfrm>
              <a:prstGeom prst="ellipse">
                <a:avLst/>
              </a:prstGeom>
              <a:blipFill>
                <a:blip r:embed="rId9"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7" name="Freeform 129"/>
              <p:cNvSpPr>
                <a:spLocks noChangeAspect="1" noEditPoints="1" noChangeArrowheads="1"/>
              </p:cNvSpPr>
              <p:nvPr/>
            </p:nvSpPr>
            <p:spPr bwMode="auto">
              <a:xfrm>
                <a:off x="4310884" y="2488443"/>
                <a:ext cx="419845" cy="407399"/>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3C5AD"/>
              </a:solidFill>
              <a:ln w="9525">
                <a:noFill/>
                <a:miter lim="800000"/>
              </a:ln>
            </p:spPr>
            <p:txBody>
              <a:bodyPr/>
              <a:lstStyle/>
              <a:p>
                <a:endParaRPr lang="zh-CN" altLang="en-US"/>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287911" y="882507"/>
            <a:ext cx="4730656" cy="3603768"/>
            <a:chOff x="306961" y="786811"/>
            <a:chExt cx="4931586" cy="3797011"/>
          </a:xfrm>
        </p:grpSpPr>
        <p:pic>
          <p:nvPicPr>
            <p:cNvPr id="3" name="图片 2" descr="S4600E万兆环网副本999999.png"/>
            <p:cNvPicPr>
              <a:picLocks noChangeAspect="1"/>
            </p:cNvPicPr>
            <p:nvPr/>
          </p:nvPicPr>
          <p:blipFill rotWithShape="1">
            <a:blip r:embed="rId1" cstate="print"/>
            <a:srcRect b="6911"/>
            <a:stretch>
              <a:fillRect/>
            </a:stretch>
          </p:blipFill>
          <p:spPr>
            <a:xfrm>
              <a:off x="306961" y="786811"/>
              <a:ext cx="4931586" cy="3523580"/>
            </a:xfrm>
            <a:prstGeom prst="rect">
              <a:avLst/>
            </a:prstGeom>
          </p:spPr>
        </p:pic>
        <p:sp>
          <p:nvSpPr>
            <p:cNvPr id="5" name="矩形 4"/>
            <p:cNvSpPr/>
            <p:nvPr/>
          </p:nvSpPr>
          <p:spPr>
            <a:xfrm>
              <a:off x="2118299" y="4322212"/>
              <a:ext cx="1308910" cy="261610"/>
            </a:xfrm>
            <a:prstGeom prst="rect">
              <a:avLst/>
            </a:prstGeom>
            <a:solidFill>
              <a:schemeClr val="accent1">
                <a:lumMod val="20000"/>
                <a:lumOff val="80000"/>
              </a:schemeClr>
            </a:solidFill>
          </p:spPr>
          <p:txBody>
            <a:bodyPr wrap="square">
              <a:spAutoFit/>
            </a:bodyPr>
            <a:lstStyle/>
            <a:p>
              <a:pPr algn="ctr"/>
              <a:r>
                <a:rPr lang="zh-CN" altLang="en-US" sz="1100" dirty="0" smtClean="0"/>
                <a:t>万兆环网</a:t>
              </a:r>
              <a:endParaRPr lang="en-US" altLang="zh-CN" sz="1100" dirty="0" smtClean="0"/>
            </a:p>
          </p:txBody>
        </p:sp>
      </p:grpSp>
      <p:sp>
        <p:nvSpPr>
          <p:cNvPr id="19" name="TextBox 18"/>
          <p:cNvSpPr txBox="1"/>
          <p:nvPr/>
        </p:nvSpPr>
        <p:spPr>
          <a:xfrm>
            <a:off x="5395865" y="1833890"/>
            <a:ext cx="3529059" cy="707886"/>
          </a:xfrm>
          <a:prstGeom prst="rect">
            <a:avLst/>
          </a:prstGeom>
          <a:noFill/>
        </p:spPr>
        <p:txBody>
          <a:bodyPr wrap="square" rtlCol="0">
            <a:spAutoFit/>
          </a:bodyPr>
          <a:lstStyle/>
          <a:p>
            <a:r>
              <a:rPr lang="zh-CN" altLang="en-US" sz="1600" dirty="0" smtClean="0">
                <a:solidFill>
                  <a:schemeClr val="bg1"/>
                </a:solidFill>
                <a:latin typeface="微软雅黑" pitchFamily="34" charset="-122"/>
                <a:ea typeface="微软雅黑" pitchFamily="34" charset="-122"/>
              </a:rPr>
              <a:t>        </a:t>
            </a:r>
            <a:r>
              <a:rPr lang="zh-CN" altLang="en-US" sz="1200" dirty="0" smtClean="0">
                <a:solidFill>
                  <a:schemeClr val="bg1"/>
                </a:solidFill>
                <a:latin typeface="微软雅黑" pitchFamily="34" charset="-122"/>
                <a:ea typeface="微软雅黑" pitchFamily="34" charset="-122"/>
              </a:rPr>
              <a:t>在网络环境部署好之后自动检测万兆环网的连接情况和端口汇聚的使用情况，并实时告警和提醒，防范于未然。</a:t>
            </a:r>
            <a:endParaRPr lang="zh-CN" altLang="en-US" sz="1600" dirty="0">
              <a:solidFill>
                <a:schemeClr val="bg1"/>
              </a:solidFill>
              <a:latin typeface="微软雅黑" pitchFamily="34" charset="-122"/>
              <a:ea typeface="微软雅黑" pitchFamily="34" charset="-122"/>
            </a:endParaRPr>
          </a:p>
        </p:txBody>
      </p:sp>
      <p:sp>
        <p:nvSpPr>
          <p:cNvPr id="7" name="矩形 6"/>
          <p:cNvSpPr/>
          <p:nvPr/>
        </p:nvSpPr>
        <p:spPr>
          <a:xfrm>
            <a:off x="3944124" y="1044432"/>
            <a:ext cx="4124326" cy="461665"/>
          </a:xfrm>
          <a:prstGeom prst="rect">
            <a:avLst/>
          </a:prstGeom>
          <a:noFill/>
        </p:spPr>
        <p:txBody>
          <a:bodyPr wrap="square" lIns="91440" tIns="45720" rIns="91440" bIns="45720">
            <a:spAutoFit/>
          </a:bodyPr>
          <a:lstStyle/>
          <a:p>
            <a:pPr algn="r"/>
            <a:r>
              <a:rPr lang="zh-CN" alt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安全隐患自动预防</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3288491" y="1023219"/>
            <a:ext cx="5452189" cy="3151974"/>
            <a:chOff x="662861" y="538174"/>
            <a:chExt cx="6443967" cy="3888000"/>
          </a:xfrm>
        </p:grpSpPr>
        <p:grpSp>
          <p:nvGrpSpPr>
            <p:cNvPr id="3" name="Group 3"/>
            <p:cNvGrpSpPr/>
            <p:nvPr/>
          </p:nvGrpSpPr>
          <p:grpSpPr>
            <a:xfrm>
              <a:off x="662861" y="538174"/>
              <a:ext cx="3888000" cy="3888000"/>
              <a:chOff x="25537" y="1021601"/>
              <a:chExt cx="6489560" cy="6489562"/>
            </a:xfrm>
          </p:grpSpPr>
          <p:pic>
            <p:nvPicPr>
              <p:cNvPr id="6" name="Picture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rot="18831337">
                <a:off x="25536" y="1021602"/>
                <a:ext cx="6489562" cy="6489560"/>
              </a:xfrm>
              <a:prstGeom prst="rect">
                <a:avLst/>
              </a:prstGeom>
            </p:spPr>
          </p:pic>
          <p:sp>
            <p:nvSpPr>
              <p:cNvPr id="7" name="Rectangle 19"/>
              <p:cNvSpPr/>
              <p:nvPr/>
            </p:nvSpPr>
            <p:spPr>
              <a:xfrm>
                <a:off x="3675018" y="2563008"/>
                <a:ext cx="1530222" cy="1710930"/>
              </a:xfrm>
              <a:prstGeom prst="rect">
                <a:avLst/>
              </a:prstGeom>
            </p:spPr>
            <p:txBody>
              <a:bodyPr wrap="square">
                <a:spAutoFit/>
              </a:bodyPr>
              <a:lstStyle/>
              <a:p>
                <a:pPr algn="ctr" defTabSz="931545" fontAlgn="base">
                  <a:spcBef>
                    <a:spcPct val="0"/>
                  </a:spcBef>
                  <a:spcAft>
                    <a:spcPct val="0"/>
                  </a:spcAft>
                </a:pPr>
                <a:r>
                  <a:rPr lang="en-US" sz="2400" dirty="0">
                    <a:solidFill>
                      <a:srgbClr val="FFFFFF"/>
                    </a:solidFill>
                  </a:rPr>
                  <a:t>20% </a:t>
                </a:r>
                <a:r>
                  <a:rPr lang="en-US" sz="2400" dirty="0" smtClean="0">
                    <a:solidFill>
                      <a:srgbClr val="FFFFFF"/>
                    </a:solidFill>
                  </a:rPr>
                  <a:t>***</a:t>
                </a:r>
                <a:endParaRPr lang="en-US" sz="2400" dirty="0">
                  <a:solidFill>
                    <a:srgbClr val="FFFFFF"/>
                  </a:solidFill>
                </a:endParaRPr>
              </a:p>
            </p:txBody>
          </p:sp>
          <p:sp>
            <p:nvSpPr>
              <p:cNvPr id="8" name="Rectangle 20"/>
              <p:cNvSpPr/>
              <p:nvPr/>
            </p:nvSpPr>
            <p:spPr>
              <a:xfrm>
                <a:off x="1376888" y="4318180"/>
                <a:ext cx="4698337" cy="1837665"/>
              </a:xfrm>
              <a:prstGeom prst="rect">
                <a:avLst/>
              </a:prstGeom>
            </p:spPr>
            <p:txBody>
              <a:bodyPr wrap="square">
                <a:spAutoFit/>
              </a:bodyPr>
              <a:lstStyle/>
              <a:p>
                <a:pPr defTabSz="931545" fontAlgn="base">
                  <a:spcBef>
                    <a:spcPct val="0"/>
                  </a:spcBef>
                  <a:spcAft>
                    <a:spcPct val="0"/>
                  </a:spcAft>
                </a:pPr>
                <a:r>
                  <a:rPr lang="en-US" sz="3200" dirty="0">
                    <a:solidFill>
                      <a:srgbClr val="FFFFFF"/>
                    </a:solidFill>
                  </a:rPr>
                  <a:t>80% </a:t>
                </a:r>
                <a:endParaRPr lang="en-US" sz="3200" dirty="0">
                  <a:solidFill>
                    <a:srgbClr val="FFFFFF"/>
                  </a:solidFill>
                </a:endParaRPr>
              </a:p>
              <a:p>
                <a:pPr defTabSz="931545" fontAlgn="base">
                  <a:spcBef>
                    <a:spcPct val="0"/>
                  </a:spcBef>
                  <a:spcAft>
                    <a:spcPct val="0"/>
                  </a:spcAft>
                </a:pPr>
                <a:r>
                  <a:rPr lang="en-US" altLang="zh-CN" sz="2000" dirty="0" smtClean="0">
                    <a:solidFill>
                      <a:srgbClr val="FFFFFF"/>
                    </a:solidFill>
                  </a:rPr>
                  <a:t>Admin/123456</a:t>
                </a:r>
                <a:endParaRPr lang="en-US" sz="2000" dirty="0">
                  <a:solidFill>
                    <a:srgbClr val="FFFFFF"/>
                  </a:solidFill>
                </a:endParaRPr>
              </a:p>
            </p:txBody>
          </p:sp>
          <p:grpSp>
            <p:nvGrpSpPr>
              <p:cNvPr id="4" name="Group 2"/>
              <p:cNvGrpSpPr/>
              <p:nvPr/>
            </p:nvGrpSpPr>
            <p:grpSpPr>
              <a:xfrm rot="2658663">
                <a:off x="3599640" y="2143950"/>
                <a:ext cx="484286" cy="675206"/>
                <a:chOff x="3745934" y="1898549"/>
                <a:chExt cx="484286" cy="675206"/>
              </a:xfrm>
              <a:solidFill>
                <a:schemeClr val="tx1"/>
              </a:solidFill>
            </p:grpSpPr>
            <p:sp>
              <p:nvSpPr>
                <p:cNvPr id="11" name="Freeform 86"/>
                <p:cNvSpPr>
                  <a:spLocks noEditPoints="1"/>
                </p:cNvSpPr>
                <p:nvPr/>
              </p:nvSpPr>
              <p:spPr bwMode="auto">
                <a:xfrm rot="14847098">
                  <a:off x="3747265" y="2113119"/>
                  <a:ext cx="459305" cy="461967"/>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6" rIns="91414" bIns="45706" numCol="1" anchor="t" anchorCtr="0" compatLnSpc="1"/>
                <a:lstStyle/>
                <a:p>
                  <a:endParaRPr lang="en-US" sz="1600">
                    <a:solidFill>
                      <a:srgbClr val="FFFFFF"/>
                    </a:solidFill>
                  </a:endParaRPr>
                </a:p>
              </p:txBody>
            </p:sp>
            <p:sp>
              <p:nvSpPr>
                <p:cNvPr id="12" name="Freeform 88"/>
                <p:cNvSpPr>
                  <a:spLocks noEditPoints="1"/>
                </p:cNvSpPr>
                <p:nvPr/>
              </p:nvSpPr>
              <p:spPr bwMode="auto">
                <a:xfrm rot="14847098">
                  <a:off x="3988253" y="1889563"/>
                  <a:ext cx="232981" cy="250953"/>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14" tIns="45706" rIns="91414" bIns="45706" numCol="1" anchor="t" anchorCtr="0" compatLnSpc="1"/>
                <a:lstStyle/>
                <a:p>
                  <a:endParaRPr lang="en-US" sz="1600">
                    <a:solidFill>
                      <a:srgbClr val="FFFFFF"/>
                    </a:solidFill>
                  </a:endParaRPr>
                </a:p>
              </p:txBody>
            </p:sp>
          </p:grpSp>
          <p:pic>
            <p:nvPicPr>
              <p:cNvPr id="10" name="Picture 6" descr="\\MAGNUM\Projects\Microsoft\Cloud Power FY12\Design\ICONS_PNG\Flexible_Workspace.png"/>
              <p:cNvPicPr>
                <a:picLocks noChangeAspect="1" noChangeArrowheads="1"/>
              </p:cNvPicPr>
              <p:nvPr/>
            </p:nvPicPr>
            <p:blipFill>
              <a:blip r:embed="rId2" cstate="screen">
                <a:lum bright="100000"/>
              </a:blip>
              <a:srcRect r="63636"/>
              <a:stretch>
                <a:fillRect/>
              </a:stretch>
            </p:blipFill>
            <p:spPr bwMode="auto">
              <a:xfrm>
                <a:off x="1784455" y="2548134"/>
                <a:ext cx="675068" cy="1856435"/>
              </a:xfrm>
              <a:prstGeom prst="rect">
                <a:avLst/>
              </a:prstGeom>
              <a:noFill/>
              <a:ln>
                <a:noFill/>
              </a:ln>
            </p:spPr>
          </p:pic>
        </p:grpSp>
        <p:pic>
          <p:nvPicPr>
            <p:cNvPr id="15" name="Picture 1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a:xfrm rot="30174">
              <a:off x="4472882" y="1286882"/>
              <a:ext cx="2633946" cy="2633946"/>
            </a:xfrm>
            <a:prstGeom prst="rect">
              <a:avLst/>
            </a:prstGeom>
          </p:spPr>
        </p:pic>
        <p:sp>
          <p:nvSpPr>
            <p:cNvPr id="17" name="流程图: 汇总连接 16"/>
            <p:cNvSpPr/>
            <p:nvPr/>
          </p:nvSpPr>
          <p:spPr>
            <a:xfrm>
              <a:off x="4923839" y="1804703"/>
              <a:ext cx="1734135" cy="1571638"/>
            </a:xfrm>
            <a:prstGeom prst="flowChartSummingJuncti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18" name="矩形 17"/>
          <p:cNvSpPr/>
          <p:nvPr/>
        </p:nvSpPr>
        <p:spPr>
          <a:xfrm>
            <a:off x="335915" y="1468907"/>
            <a:ext cx="3359785" cy="830997"/>
          </a:xfrm>
          <a:prstGeom prst="rect">
            <a:avLst/>
          </a:prstGeom>
        </p:spPr>
        <p:txBody>
          <a:bodyPr wrap="square">
            <a:spAutoFit/>
          </a:bodyPr>
          <a:lstStyle/>
          <a:p>
            <a:endParaRPr lang="zh-CN" altLang="en-US" sz="2400" b="1"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         自动检测网络设备密码设定情况，提醒技术人员规避密码设定问题。</a:t>
            </a:r>
            <a:endParaRPr lang="zh-CN" altLang="en-US" sz="1200" dirty="0">
              <a:solidFill>
                <a:schemeClr val="bg1"/>
              </a:solidFill>
              <a:latin typeface="微软雅黑" pitchFamily="34" charset="-122"/>
              <a:ea typeface="微软雅黑" pitchFamily="34" charset="-122"/>
            </a:endParaRPr>
          </a:p>
        </p:txBody>
      </p:sp>
      <p:sp>
        <p:nvSpPr>
          <p:cNvPr id="14" name="矩形 13"/>
          <p:cNvSpPr/>
          <p:nvPr/>
        </p:nvSpPr>
        <p:spPr>
          <a:xfrm>
            <a:off x="335915" y="1125750"/>
            <a:ext cx="4124326" cy="461665"/>
          </a:xfrm>
          <a:prstGeom prst="rect">
            <a:avLst/>
          </a:prstGeom>
          <a:noFill/>
        </p:spPr>
        <p:txBody>
          <a:bodyPr wrap="square" lIns="91440" tIns="45720" rIns="91440" bIns="45720">
            <a:spAutoFit/>
          </a:bodyPr>
          <a:lstStyle/>
          <a:p>
            <a:r>
              <a:rPr lang="zh-CN" alt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密码风险规避</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Box 269"/>
          <p:cNvSpPr txBox="1"/>
          <p:nvPr/>
        </p:nvSpPr>
        <p:spPr>
          <a:xfrm>
            <a:off x="361951" y="1617464"/>
            <a:ext cx="3705224" cy="1015663"/>
          </a:xfrm>
          <a:prstGeom prst="rect">
            <a:avLst/>
          </a:prstGeom>
          <a:noFill/>
        </p:spPr>
        <p:txBody>
          <a:bodyPr wrap="square" rtlCol="0">
            <a:spAutoFit/>
          </a:bodyPr>
          <a:lstStyle/>
          <a:p>
            <a:endParaRPr lang="zh-CN" altLang="en-US" sz="2400" b="1"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         网吧网络设备第一次配置做完后，检查到有隐患的地方时自动搜索网络里的网络设备，实现了设备的集中管理，统一了设备入口，解决隐患更高效。</a:t>
            </a:r>
            <a:endParaRPr lang="zh-CN" altLang="en-US" sz="1200" dirty="0">
              <a:solidFill>
                <a:schemeClr val="bg1"/>
              </a:solidFill>
              <a:latin typeface="微软雅黑" pitchFamily="34" charset="-122"/>
              <a:ea typeface="微软雅黑" pitchFamily="34" charset="-122"/>
            </a:endParaRPr>
          </a:p>
        </p:txBody>
      </p:sp>
      <p:sp>
        <p:nvSpPr>
          <p:cNvPr id="5" name="等腰三角形 4"/>
          <p:cNvSpPr/>
          <p:nvPr/>
        </p:nvSpPr>
        <p:spPr>
          <a:xfrm>
            <a:off x="4763989" y="1374031"/>
            <a:ext cx="3001775" cy="2186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H="1">
            <a:off x="6213247" y="1741391"/>
            <a:ext cx="23485" cy="144204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bwMode="auto">
          <a:xfrm>
            <a:off x="4181474" y="3183435"/>
            <a:ext cx="734915" cy="734719"/>
          </a:xfrm>
          <a:prstGeom prst="ellipse">
            <a:avLst/>
          </a:prstGeom>
          <a:solidFill>
            <a:srgbClr val="00B0F0"/>
          </a:solidFill>
          <a:ln w="47625">
            <a:solidFill>
              <a:srgbClr val="0070C0">
                <a:alpha val="83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ctr" anchorCtr="0" forceAA="0" compatLnSpc="1">
            <a:noAutofit/>
          </a:bodyPr>
          <a:lstStyle/>
          <a:p>
            <a:pPr algn="ctr"/>
            <a:endParaRPr lang="zh-CN" altLang="en-US" sz="1100" dirty="0" smtClean="0">
              <a:solidFill>
                <a:schemeClr val="bg1"/>
              </a:solidFill>
              <a:latin typeface="微软雅黑" pitchFamily="34" charset="-122"/>
              <a:ea typeface="微软雅黑" pitchFamily="34" charset="-122"/>
            </a:endParaRPr>
          </a:p>
        </p:txBody>
      </p:sp>
      <p:sp>
        <p:nvSpPr>
          <p:cNvPr id="34" name="TextBox 33"/>
          <p:cNvSpPr txBox="1"/>
          <p:nvPr/>
        </p:nvSpPr>
        <p:spPr>
          <a:xfrm>
            <a:off x="4233490" y="3434590"/>
            <a:ext cx="540024" cy="231822"/>
          </a:xfrm>
          <a:prstGeom prst="rect">
            <a:avLst/>
          </a:prstGeom>
          <a:noFill/>
        </p:spPr>
        <p:txBody>
          <a:bodyPr wrap="none" rtlCol="0">
            <a:spAutoFit/>
          </a:bodyPr>
          <a:lstStyle/>
          <a:p>
            <a:r>
              <a:rPr lang="zh-CN" altLang="en-US" sz="1200" b="1" dirty="0" smtClean="0">
                <a:solidFill>
                  <a:schemeClr val="bg1"/>
                </a:solidFill>
                <a:latin typeface="微软雅黑" pitchFamily="34" charset="-122"/>
                <a:ea typeface="微软雅黑" pitchFamily="34" charset="-122"/>
              </a:rPr>
              <a:t>交换机</a:t>
            </a:r>
            <a:endParaRPr lang="zh-CN" altLang="en-US" sz="1200" b="1" dirty="0">
              <a:solidFill>
                <a:schemeClr val="bg1"/>
              </a:solidFill>
              <a:latin typeface="微软雅黑" pitchFamily="34" charset="-122"/>
              <a:ea typeface="微软雅黑" pitchFamily="34" charset="-122"/>
            </a:endParaRPr>
          </a:p>
        </p:txBody>
      </p:sp>
      <p:sp>
        <p:nvSpPr>
          <p:cNvPr id="35" name="椭圆 34"/>
          <p:cNvSpPr/>
          <p:nvPr/>
        </p:nvSpPr>
        <p:spPr bwMode="auto">
          <a:xfrm>
            <a:off x="5845789" y="3183435"/>
            <a:ext cx="734915" cy="734719"/>
          </a:xfrm>
          <a:prstGeom prst="ellipse">
            <a:avLst/>
          </a:prstGeom>
          <a:solidFill>
            <a:srgbClr val="00B0F0"/>
          </a:solidFill>
          <a:ln w="47625">
            <a:solidFill>
              <a:srgbClr val="0070C0">
                <a:alpha val="83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b" anchorCtr="0" forceAA="0" compatLnSpc="1">
            <a:noAutofit/>
          </a:bodyPr>
          <a:lstStyle/>
          <a:p>
            <a:pPr algn="ctr"/>
            <a:endParaRPr lang="zh-CN" altLang="en-US" sz="1200" dirty="0" smtClean="0">
              <a:solidFill>
                <a:schemeClr val="bg1"/>
              </a:solidFill>
              <a:latin typeface="微软雅黑" pitchFamily="34" charset="-122"/>
              <a:ea typeface="微软雅黑" pitchFamily="34" charset="-122"/>
            </a:endParaRPr>
          </a:p>
        </p:txBody>
      </p:sp>
      <p:sp>
        <p:nvSpPr>
          <p:cNvPr id="36" name="TextBox 35"/>
          <p:cNvSpPr txBox="1"/>
          <p:nvPr/>
        </p:nvSpPr>
        <p:spPr>
          <a:xfrm>
            <a:off x="5992909" y="3434590"/>
            <a:ext cx="411447" cy="231822"/>
          </a:xfrm>
          <a:prstGeom prst="rect">
            <a:avLst/>
          </a:prstGeom>
          <a:noFill/>
        </p:spPr>
        <p:txBody>
          <a:bodyPr wrap="none" rtlCol="0">
            <a:spAutoFit/>
          </a:bodyPr>
          <a:lstStyle/>
          <a:p>
            <a:r>
              <a:rPr lang="zh-CN" altLang="en-US" sz="1200" b="1" dirty="0" smtClean="0">
                <a:solidFill>
                  <a:schemeClr val="bg1"/>
                </a:solidFill>
                <a:latin typeface="微软雅黑" pitchFamily="34" charset="-122"/>
                <a:ea typeface="微软雅黑" pitchFamily="34" charset="-122"/>
              </a:rPr>
              <a:t>路由</a:t>
            </a:r>
            <a:endParaRPr lang="zh-CN" altLang="en-US" sz="1200" b="1" dirty="0">
              <a:solidFill>
                <a:schemeClr val="bg1"/>
              </a:solidFill>
              <a:latin typeface="微软雅黑" pitchFamily="34" charset="-122"/>
              <a:ea typeface="微软雅黑" pitchFamily="34" charset="-122"/>
            </a:endParaRPr>
          </a:p>
        </p:txBody>
      </p:sp>
      <p:sp>
        <p:nvSpPr>
          <p:cNvPr id="37" name="椭圆 36"/>
          <p:cNvSpPr/>
          <p:nvPr/>
        </p:nvSpPr>
        <p:spPr bwMode="auto">
          <a:xfrm>
            <a:off x="7618509" y="3183435"/>
            <a:ext cx="734915" cy="734719"/>
          </a:xfrm>
          <a:prstGeom prst="ellipse">
            <a:avLst/>
          </a:prstGeom>
          <a:solidFill>
            <a:srgbClr val="00B0F0"/>
          </a:solidFill>
          <a:ln w="47625">
            <a:solidFill>
              <a:srgbClr val="0070C0">
                <a:alpha val="83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b" anchorCtr="0" forceAA="0" compatLnSpc="1">
            <a:noAutofit/>
          </a:bodyPr>
          <a:lstStyle/>
          <a:p>
            <a:pPr algn="ctr"/>
            <a:endParaRPr lang="zh-CN" altLang="en-US" sz="1200" dirty="0" smtClean="0">
              <a:solidFill>
                <a:schemeClr val="bg1"/>
              </a:solidFill>
              <a:latin typeface="微软雅黑" pitchFamily="34" charset="-122"/>
              <a:ea typeface="微软雅黑" pitchFamily="34" charset="-122"/>
            </a:endParaRPr>
          </a:p>
        </p:txBody>
      </p:sp>
      <p:sp>
        <p:nvSpPr>
          <p:cNvPr id="38" name="TextBox 37"/>
          <p:cNvSpPr txBox="1"/>
          <p:nvPr/>
        </p:nvSpPr>
        <p:spPr>
          <a:xfrm>
            <a:off x="7775289" y="3434590"/>
            <a:ext cx="411447" cy="231822"/>
          </a:xfrm>
          <a:prstGeom prst="rect">
            <a:avLst/>
          </a:prstGeom>
          <a:noFill/>
        </p:spPr>
        <p:txBody>
          <a:bodyPr wrap="none" rtlCol="0">
            <a:spAutoFit/>
          </a:bodyPr>
          <a:lstStyle/>
          <a:p>
            <a:r>
              <a:rPr lang="zh-CN" altLang="en-US" sz="1200" b="1" dirty="0" smtClean="0">
                <a:solidFill>
                  <a:schemeClr val="bg1"/>
                </a:solidFill>
                <a:latin typeface="微软雅黑" pitchFamily="34" charset="-122"/>
                <a:ea typeface="微软雅黑" pitchFamily="34" charset="-122"/>
              </a:rPr>
              <a:t>无线</a:t>
            </a:r>
            <a:endParaRPr lang="zh-CN" altLang="en-US" sz="1200" b="1" dirty="0">
              <a:solidFill>
                <a:schemeClr val="bg1"/>
              </a:solidFill>
              <a:latin typeface="微软雅黑" pitchFamily="34" charset="-122"/>
              <a:ea typeface="微软雅黑" pitchFamily="34" charset="-122"/>
            </a:endParaRPr>
          </a:p>
        </p:txBody>
      </p:sp>
      <p:sp>
        <p:nvSpPr>
          <p:cNvPr id="39" name="椭圆 38"/>
          <p:cNvSpPr/>
          <p:nvPr/>
        </p:nvSpPr>
        <p:spPr bwMode="auto">
          <a:xfrm>
            <a:off x="5869274" y="1006671"/>
            <a:ext cx="734915" cy="734720"/>
          </a:xfrm>
          <a:prstGeom prst="ellipse">
            <a:avLst/>
          </a:prstGeom>
          <a:solidFill>
            <a:srgbClr val="00B0F0"/>
          </a:solidFill>
          <a:ln w="47625">
            <a:solidFill>
              <a:srgbClr val="0070C0">
                <a:alpha val="83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ctr" anchorCtr="0" forceAA="0" compatLnSpc="1">
            <a:noAutofit/>
          </a:bodyPr>
          <a:lstStyle/>
          <a:p>
            <a:pPr algn="ctr"/>
            <a:endParaRPr lang="zh-CN" altLang="en-US" sz="1100" dirty="0" smtClean="0">
              <a:solidFill>
                <a:schemeClr val="bg1"/>
              </a:solidFill>
              <a:latin typeface="微软雅黑" pitchFamily="34" charset="-122"/>
              <a:ea typeface="微软雅黑" pitchFamily="34" charset="-122"/>
            </a:endParaRPr>
          </a:p>
        </p:txBody>
      </p:sp>
      <p:sp>
        <p:nvSpPr>
          <p:cNvPr id="40" name="TextBox 39"/>
          <p:cNvSpPr txBox="1"/>
          <p:nvPr/>
        </p:nvSpPr>
        <p:spPr>
          <a:xfrm>
            <a:off x="5949497" y="1258382"/>
            <a:ext cx="646331" cy="461665"/>
          </a:xfrm>
          <a:prstGeom prst="rect">
            <a:avLst/>
          </a:prstGeom>
          <a:noFill/>
        </p:spPr>
        <p:txBody>
          <a:bodyPr wrap="none" rtlCol="0">
            <a:spAutoFit/>
          </a:bodyPr>
          <a:lstStyle/>
          <a:p>
            <a:r>
              <a:rPr lang="zh-CN" altLang="en-US" sz="1200" b="1" dirty="0" smtClean="0">
                <a:solidFill>
                  <a:schemeClr val="bg1"/>
                </a:solidFill>
                <a:latin typeface="微软雅黑" pitchFamily="34" charset="-122"/>
                <a:ea typeface="微软雅黑" pitchFamily="34" charset="-122"/>
              </a:rPr>
              <a:t>云盒子</a:t>
            </a:r>
            <a:endParaRPr lang="en-US" altLang="zh-CN" sz="1200" b="1" dirty="0" smtClean="0">
              <a:solidFill>
                <a:schemeClr val="bg1"/>
              </a:solidFill>
              <a:latin typeface="微软雅黑" pitchFamily="34" charset="-122"/>
              <a:ea typeface="微软雅黑" pitchFamily="34" charset="-122"/>
            </a:endParaRPr>
          </a:p>
          <a:p>
            <a:endParaRPr lang="zh-CN" altLang="en-US" sz="1200" b="1" dirty="0">
              <a:solidFill>
                <a:schemeClr val="bg1"/>
              </a:solidFill>
              <a:latin typeface="微软雅黑" pitchFamily="34" charset="-122"/>
              <a:ea typeface="微软雅黑" pitchFamily="34" charset="-122"/>
            </a:endParaRPr>
          </a:p>
        </p:txBody>
      </p:sp>
      <p:sp>
        <p:nvSpPr>
          <p:cNvPr id="13" name="矩形 12"/>
          <p:cNvSpPr/>
          <p:nvPr/>
        </p:nvSpPr>
        <p:spPr>
          <a:xfrm>
            <a:off x="417150" y="1040025"/>
            <a:ext cx="4124326" cy="461665"/>
          </a:xfrm>
          <a:prstGeom prst="rect">
            <a:avLst/>
          </a:prstGeom>
          <a:noFill/>
        </p:spPr>
        <p:txBody>
          <a:bodyPr wrap="square" lIns="91440" tIns="45720" rIns="91440" bIns="45720">
            <a:spAutoFit/>
          </a:bodyPr>
          <a:lstStyle/>
          <a:p>
            <a:r>
              <a:rPr lang="zh-CN" alt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设备管理修复更简单</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4572000" cy="5143500"/>
          </a:xfrm>
          <a:prstGeom prst="rect">
            <a:avLst/>
          </a:prstGeom>
          <a:solidFill>
            <a:srgbClr val="545F7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77"/>
          <p:cNvGrpSpPr/>
          <p:nvPr/>
        </p:nvGrpSpPr>
        <p:grpSpPr>
          <a:xfrm>
            <a:off x="5178358" y="2114550"/>
            <a:ext cx="3375092" cy="1091982"/>
            <a:chOff x="4835458" y="1998537"/>
            <a:chExt cx="4044092" cy="1312770"/>
          </a:xfrm>
        </p:grpSpPr>
        <p:sp>
          <p:nvSpPr>
            <p:cNvPr id="24" name="Rectangle 80"/>
            <p:cNvSpPr/>
            <p:nvPr/>
          </p:nvSpPr>
          <p:spPr bwMode="auto">
            <a:xfrm>
              <a:off x="4835458" y="1998537"/>
              <a:ext cx="969406" cy="1312770"/>
            </a:xfrm>
            <a:prstGeom prst="rect">
              <a:avLst/>
            </a:prstGeom>
            <a:noFill/>
            <a:ln w="28575">
              <a:solidFill>
                <a:srgbClr val="E12511">
                  <a:alpha val="9098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noAutofit/>
            </a:bodyPr>
            <a:lstStyle/>
            <a:p>
              <a:pPr algn="ctr" defTabSz="932180" fontAlgn="base">
                <a:lnSpc>
                  <a:spcPct val="90000"/>
                </a:lnSpc>
                <a:spcBef>
                  <a:spcPct val="0"/>
                </a:spcBef>
                <a:spcAft>
                  <a:spcPct val="0"/>
                </a:spcAft>
              </a:pPr>
              <a:endParaRPr lang="en-US" sz="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83"/>
            <p:cNvSpPr/>
            <p:nvPr/>
          </p:nvSpPr>
          <p:spPr bwMode="auto">
            <a:xfrm>
              <a:off x="5860353" y="1998537"/>
              <a:ext cx="969406" cy="1312770"/>
            </a:xfrm>
            <a:prstGeom prst="rect">
              <a:avLst/>
            </a:prstGeom>
            <a:noFill/>
            <a:ln w="28575">
              <a:solidFill>
                <a:srgbClr val="E12511">
                  <a:alpha val="9098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noAutofit/>
            </a:bodyPr>
            <a:lstStyle/>
            <a:p>
              <a:pPr algn="ctr" defTabSz="932180" fontAlgn="base">
                <a:lnSpc>
                  <a:spcPct val="90000"/>
                </a:lnSpc>
                <a:spcBef>
                  <a:spcPct val="0"/>
                </a:spcBef>
                <a:spcAft>
                  <a:spcPct val="0"/>
                </a:spcAft>
              </a:pPr>
              <a:endParaRPr lang="en-US" sz="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84"/>
            <p:cNvSpPr/>
            <p:nvPr/>
          </p:nvSpPr>
          <p:spPr bwMode="auto">
            <a:xfrm>
              <a:off x="6885248" y="1998537"/>
              <a:ext cx="969406" cy="1312770"/>
            </a:xfrm>
            <a:prstGeom prst="rect">
              <a:avLst/>
            </a:prstGeom>
            <a:noFill/>
            <a:ln w="28575">
              <a:solidFill>
                <a:srgbClr val="E12511">
                  <a:alpha val="9098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noAutofit/>
            </a:bodyPr>
            <a:lstStyle/>
            <a:p>
              <a:pPr algn="ctr" defTabSz="932180" fontAlgn="base">
                <a:lnSpc>
                  <a:spcPct val="90000"/>
                </a:lnSpc>
                <a:spcBef>
                  <a:spcPct val="0"/>
                </a:spcBef>
                <a:spcAft>
                  <a:spcPct val="0"/>
                </a:spcAft>
              </a:pPr>
              <a:endParaRPr lang="en-US" sz="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85"/>
            <p:cNvSpPr/>
            <p:nvPr/>
          </p:nvSpPr>
          <p:spPr bwMode="auto">
            <a:xfrm>
              <a:off x="7910144" y="1998537"/>
              <a:ext cx="969406" cy="1312770"/>
            </a:xfrm>
            <a:prstGeom prst="rect">
              <a:avLst/>
            </a:prstGeom>
            <a:noFill/>
            <a:ln w="28575">
              <a:solidFill>
                <a:srgbClr val="E12511">
                  <a:alpha val="9098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noAutofit/>
            </a:bodyPr>
            <a:lstStyle/>
            <a:p>
              <a:pPr algn="ctr" defTabSz="932180" fontAlgn="base">
                <a:lnSpc>
                  <a:spcPct val="90000"/>
                </a:lnSpc>
                <a:spcBef>
                  <a:spcPct val="0"/>
                </a:spcBef>
                <a:spcAft>
                  <a:spcPct val="0"/>
                </a:spcAft>
              </a:pPr>
              <a:endParaRPr lang="en-US" sz="6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6"/>
            <p:cNvGrpSpPr/>
            <p:nvPr/>
          </p:nvGrpSpPr>
          <p:grpSpPr>
            <a:xfrm>
              <a:off x="7084907" y="2199401"/>
              <a:ext cx="554107" cy="876161"/>
              <a:chOff x="8801281" y="216504"/>
              <a:chExt cx="1491445" cy="2236132"/>
            </a:xfrm>
          </p:grpSpPr>
          <p:grpSp>
            <p:nvGrpSpPr>
              <p:cNvPr id="4" name="Group 9"/>
              <p:cNvGrpSpPr/>
              <p:nvPr/>
            </p:nvGrpSpPr>
            <p:grpSpPr>
              <a:xfrm>
                <a:off x="8801281" y="216504"/>
                <a:ext cx="1491445" cy="2236132"/>
                <a:chOff x="6649918" y="1518736"/>
                <a:chExt cx="1632914" cy="2448236"/>
              </a:xfrm>
            </p:grpSpPr>
            <p:sp>
              <p:nvSpPr>
                <p:cNvPr id="103"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rgbClr val="FFFFFF"/>
                </a:solidFill>
                <a:ln>
                  <a:noFill/>
                  <a:headEnd type="none" w="med" len="med"/>
                  <a:tailEnd type="none" w="med" len="med"/>
                </a:ln>
                <a:effectLst/>
              </p:spPr>
              <p:txBody>
                <a:bodyPr vert="horz" wrap="square" lIns="91427" tIns="45713" rIns="91427" bIns="45713" numCol="1" anchor="t" anchorCtr="0" compatLnSpc="1"/>
                <a:lstStyle/>
                <a:p>
                  <a:pPr defTabSz="913765"/>
                  <a:endParaRPr lang="en-US" sz="400" dirty="0">
                    <a:solidFill>
                      <a:srgbClr val="FFFFFF"/>
                    </a:solidFill>
                  </a:endParaRPr>
                </a:p>
              </p:txBody>
            </p:sp>
            <p:sp>
              <p:nvSpPr>
                <p:cNvPr id="104"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FFFFF"/>
                </a:solidFill>
                <a:ln>
                  <a:noFill/>
                  <a:headEnd type="none" w="med" len="med"/>
                  <a:tailEnd type="none" w="med" len="med"/>
                </a:ln>
                <a:effectLst/>
              </p:spPr>
              <p:txBody>
                <a:bodyPr vert="horz" wrap="square" lIns="91427" tIns="45713" rIns="91427" bIns="45713" numCol="1" anchor="t" anchorCtr="0" compatLnSpc="1"/>
                <a:lstStyle/>
                <a:p>
                  <a:pPr defTabSz="913765"/>
                  <a:endParaRPr lang="en-US" sz="400" dirty="0">
                    <a:solidFill>
                      <a:srgbClr val="FFFFFF"/>
                    </a:solidFill>
                  </a:endParaRPr>
                </a:p>
              </p:txBody>
            </p:sp>
            <p:sp>
              <p:nvSpPr>
                <p:cNvPr id="105"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rgbClr val="FFFFFF"/>
                </a:solidFill>
                <a:ln>
                  <a:noFill/>
                  <a:headEnd type="none" w="med" len="med"/>
                  <a:tailEnd type="none" w="med" len="med"/>
                </a:ln>
                <a:effectLst/>
              </p:spPr>
              <p:txBody>
                <a:bodyPr vert="horz" wrap="square" lIns="91427" tIns="45713" rIns="91427" bIns="45713" numCol="1" anchor="t" anchorCtr="0" compatLnSpc="1"/>
                <a:lstStyle/>
                <a:p>
                  <a:pPr defTabSz="913765"/>
                  <a:endParaRPr lang="en-US" sz="400" dirty="0">
                    <a:solidFill>
                      <a:srgbClr val="FFFFFF"/>
                    </a:solidFill>
                  </a:endParaRPr>
                </a:p>
              </p:txBody>
            </p:sp>
            <p:sp>
              <p:nvSpPr>
                <p:cNvPr id="106"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rgbClr val="FFFFFF"/>
                </a:solidFill>
                <a:ln>
                  <a:noFill/>
                  <a:headEnd type="none" w="med" len="med"/>
                  <a:tailEnd type="none" w="med" len="med"/>
                </a:ln>
                <a:effectLst/>
              </p:spPr>
              <p:txBody>
                <a:bodyPr vert="horz" wrap="square" lIns="91427" tIns="45713" rIns="91427" bIns="45713" numCol="1" anchor="t" anchorCtr="0" compatLnSpc="1"/>
                <a:lstStyle/>
                <a:p>
                  <a:pPr defTabSz="913765"/>
                  <a:endParaRPr lang="en-US" sz="400" dirty="0">
                    <a:solidFill>
                      <a:srgbClr val="FFFFFF"/>
                    </a:solidFill>
                  </a:endParaRPr>
                </a:p>
              </p:txBody>
            </p:sp>
            <p:sp>
              <p:nvSpPr>
                <p:cNvPr id="107"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rgbClr val="FFFFFF"/>
                </a:solidFill>
                <a:ln>
                  <a:noFill/>
                </a:ln>
              </p:spPr>
              <p:txBody>
                <a:bodyPr vert="horz" wrap="square" lIns="91427" tIns="45713" rIns="91427" bIns="45713" numCol="1" anchor="t" anchorCtr="0" compatLnSpc="1"/>
                <a:lstStyle/>
                <a:p>
                  <a:pPr defTabSz="913765"/>
                  <a:endParaRPr lang="en-US" sz="400" dirty="0">
                    <a:solidFill>
                      <a:srgbClr val="FFFFFF"/>
                    </a:solidFill>
                  </a:endParaRPr>
                </a:p>
              </p:txBody>
            </p:sp>
          </p:grpSp>
          <p:grpSp>
            <p:nvGrpSpPr>
              <p:cNvPr id="5" name="Group 29"/>
              <p:cNvGrpSpPr>
                <a:grpSpLocks noChangeAspect="1"/>
              </p:cNvGrpSpPr>
              <p:nvPr/>
            </p:nvGrpSpPr>
            <p:grpSpPr bwMode="auto">
              <a:xfrm>
                <a:off x="8804898" y="979278"/>
                <a:ext cx="701892" cy="703330"/>
                <a:chOff x="5541" y="601"/>
                <a:chExt cx="488" cy="489"/>
              </a:xfrm>
              <a:solidFill>
                <a:schemeClr val="accent3"/>
              </a:solidFill>
            </p:grpSpPr>
            <p:sp>
              <p:nvSpPr>
                <p:cNvPr id="9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solidFill>
                  <a:srgbClr val="FFFFFF"/>
                </a:solidFill>
                <a:ln w="0">
                  <a:solidFill>
                    <a:srgbClr val="FFFFFF"/>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sp>
              <p:nvSpPr>
                <p:cNvPr id="9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solidFill>
                  <a:srgbClr val="FFFFFF"/>
                </a:solidFill>
                <a:ln w="0">
                  <a:solidFill>
                    <a:srgbClr val="FFFFFF"/>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sp>
              <p:nvSpPr>
                <p:cNvPr id="9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solidFill>
                  <a:srgbClr val="FFFFFF"/>
                </a:solidFill>
                <a:ln w="0">
                  <a:solidFill>
                    <a:srgbClr val="FFFFFF"/>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sp>
              <p:nvSpPr>
                <p:cNvPr id="9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solidFill>
                  <a:srgbClr val="FFFFFF"/>
                </a:solidFill>
                <a:ln w="0">
                  <a:solidFill>
                    <a:srgbClr val="FFFFFF"/>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sp>
              <p:nvSpPr>
                <p:cNvPr id="9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solidFill>
                  <a:srgbClr val="FFFFFF"/>
                </a:solidFill>
                <a:ln w="0">
                  <a:solidFill>
                    <a:srgbClr val="FFFFFF"/>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sp>
              <p:nvSpPr>
                <p:cNvPr id="9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solidFill>
                  <a:srgbClr val="FFFFFF"/>
                </a:solidFill>
                <a:ln w="0">
                  <a:solidFill>
                    <a:srgbClr val="FFFFFF"/>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sp>
              <p:nvSpPr>
                <p:cNvPr id="10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solidFill>
                  <a:srgbClr val="FFFFFF"/>
                </a:solidFill>
                <a:ln w="0">
                  <a:solidFill>
                    <a:srgbClr val="FFFFFF"/>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sp>
              <p:nvSpPr>
                <p:cNvPr id="10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solidFill>
                  <a:srgbClr val="FFFFFF"/>
                </a:solidFill>
                <a:ln w="0">
                  <a:solidFill>
                    <a:srgbClr val="FFFFFF"/>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sp>
              <p:nvSpPr>
                <p:cNvPr id="102" name="Freeform 39"/>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solidFill>
                  <a:srgbClr val="FFFFFF"/>
                </a:solidFill>
                <a:ln w="19050">
                  <a:solidFill>
                    <a:srgbClr val="442359"/>
                  </a:solidFill>
                  <a:prstDash val="solid"/>
                  <a:round/>
                </a:ln>
              </p:spPr>
              <p:txBody>
                <a:bodyPr vert="horz" wrap="square" lIns="89642" tIns="44821" rIns="89642" bIns="44821" numCol="1" anchor="t" anchorCtr="0" compatLnSpc="1"/>
                <a:lstStyle/>
                <a:p>
                  <a:pPr defTabSz="913765"/>
                  <a:endParaRPr lang="en-GB" sz="400">
                    <a:solidFill>
                      <a:srgbClr val="FFFFFF"/>
                    </a:solidFill>
                  </a:endParaRPr>
                </a:p>
              </p:txBody>
            </p:sp>
          </p:grpSp>
        </p:grpSp>
        <p:sp>
          <p:nvSpPr>
            <p:cNvPr id="108" name="Freeform 5"/>
            <p:cNvSpPr>
              <a:spLocks noEditPoints="1"/>
            </p:cNvSpPr>
            <p:nvPr/>
          </p:nvSpPr>
          <p:spPr bwMode="auto">
            <a:xfrm>
              <a:off x="5023082" y="2208566"/>
              <a:ext cx="538542" cy="852578"/>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642" tIns="44821" rIns="89642" bIns="44821" numCol="1" anchor="t" anchorCtr="0" compatLnSpc="1"/>
            <a:lstStyle/>
            <a:p>
              <a:pPr defTabSz="913765"/>
              <a:endParaRPr lang="en-GB" sz="400">
                <a:solidFill>
                  <a:srgbClr val="FFFFFF"/>
                </a:solidFill>
              </a:endParaRPr>
            </a:p>
          </p:txBody>
        </p:sp>
        <p:sp>
          <p:nvSpPr>
            <p:cNvPr id="109" name="Left-Right Arrow 31"/>
            <p:cNvSpPr/>
            <p:nvPr/>
          </p:nvSpPr>
          <p:spPr bwMode="auto">
            <a:xfrm rot="20751099">
              <a:off x="5670019" y="2488772"/>
              <a:ext cx="289478" cy="84415"/>
            </a:xfrm>
            <a:prstGeom prst="leftRightArrow">
              <a:avLst/>
            </a:prstGeom>
            <a:solidFill>
              <a:srgbClr val="FFFFFF"/>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10" name="Left-Right Arrow 32"/>
            <p:cNvSpPr/>
            <p:nvPr/>
          </p:nvSpPr>
          <p:spPr bwMode="auto">
            <a:xfrm>
              <a:off x="5681124" y="2622335"/>
              <a:ext cx="289478" cy="84415"/>
            </a:xfrm>
            <a:prstGeom prst="leftRightArrow">
              <a:avLst/>
            </a:prstGeom>
            <a:solidFill>
              <a:srgbClr val="FFFFFF"/>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11" name="Left-Right Arrow 33"/>
            <p:cNvSpPr/>
            <p:nvPr/>
          </p:nvSpPr>
          <p:spPr bwMode="auto">
            <a:xfrm rot="772051">
              <a:off x="5676568" y="2751978"/>
              <a:ext cx="289478" cy="84415"/>
            </a:xfrm>
            <a:prstGeom prst="leftRightArrow">
              <a:avLst/>
            </a:prstGeom>
            <a:solidFill>
              <a:srgbClr val="FFFFFF"/>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12" name="Left-Right Arrow 35"/>
            <p:cNvSpPr/>
            <p:nvPr/>
          </p:nvSpPr>
          <p:spPr bwMode="auto">
            <a:xfrm rot="20751099">
              <a:off x="6662346" y="2481133"/>
              <a:ext cx="362321" cy="84415"/>
            </a:xfrm>
            <a:prstGeom prst="leftRightArrow">
              <a:avLst/>
            </a:prstGeom>
            <a:solidFill>
              <a:srgbClr val="FFFFFF"/>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13" name="Left-Right Arrow 36"/>
            <p:cNvSpPr/>
            <p:nvPr/>
          </p:nvSpPr>
          <p:spPr bwMode="auto">
            <a:xfrm rot="20610885">
              <a:off x="6682527" y="2590315"/>
              <a:ext cx="362321" cy="84415"/>
            </a:xfrm>
            <a:prstGeom prst="leftRightArrow">
              <a:avLst/>
            </a:prstGeom>
            <a:solidFill>
              <a:srgbClr val="FFFFFF"/>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14" name="Left-Right Arrow 37"/>
            <p:cNvSpPr/>
            <p:nvPr/>
          </p:nvSpPr>
          <p:spPr bwMode="auto">
            <a:xfrm rot="668595">
              <a:off x="6682647" y="2746824"/>
              <a:ext cx="362321" cy="84415"/>
            </a:xfrm>
            <a:prstGeom prst="leftRightArrow">
              <a:avLst/>
            </a:prstGeom>
            <a:solidFill>
              <a:srgbClr val="FFFFFF"/>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15" name="Left-Right Arrow 38"/>
            <p:cNvSpPr/>
            <p:nvPr/>
          </p:nvSpPr>
          <p:spPr bwMode="auto">
            <a:xfrm rot="2249269">
              <a:off x="6666892" y="2518606"/>
              <a:ext cx="392290" cy="84415"/>
            </a:xfrm>
            <a:prstGeom prst="leftRightArrow">
              <a:avLst/>
            </a:prstGeom>
            <a:solidFill>
              <a:srgbClr val="FFFFFF"/>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16" name="Left-Right Arrow 39"/>
            <p:cNvSpPr/>
            <p:nvPr/>
          </p:nvSpPr>
          <p:spPr bwMode="auto">
            <a:xfrm rot="20312622">
              <a:off x="6676588" y="2752781"/>
              <a:ext cx="362321" cy="84415"/>
            </a:xfrm>
            <a:prstGeom prst="leftRightArrow">
              <a:avLst/>
            </a:prstGeom>
            <a:solidFill>
              <a:srgbClr val="FFFFFF"/>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grpSp>
          <p:nvGrpSpPr>
            <p:cNvPr id="6" name="Group 41"/>
            <p:cNvGrpSpPr/>
            <p:nvPr/>
          </p:nvGrpSpPr>
          <p:grpSpPr>
            <a:xfrm>
              <a:off x="7679421" y="2394968"/>
              <a:ext cx="368381" cy="236375"/>
              <a:chOff x="5533564" y="2627719"/>
              <a:chExt cx="889276" cy="677203"/>
            </a:xfrm>
            <a:solidFill>
              <a:srgbClr val="FFFFFF"/>
            </a:solidFill>
          </p:grpSpPr>
          <p:sp>
            <p:nvSpPr>
              <p:cNvPr id="118" name="Left-Right Arrow 47"/>
              <p:cNvSpPr/>
              <p:nvPr/>
            </p:nvSpPr>
            <p:spPr bwMode="auto">
              <a:xfrm rot="1109394">
                <a:off x="5537234" y="2627719"/>
                <a:ext cx="874648" cy="241844"/>
              </a:xfrm>
              <a:prstGeom prst="leftRightArrow">
                <a:avLst/>
              </a:prstGeom>
              <a:grp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19" name="Left-Right Arrow 48"/>
              <p:cNvSpPr/>
              <p:nvPr/>
            </p:nvSpPr>
            <p:spPr bwMode="auto">
              <a:xfrm rot="20610885">
                <a:off x="5547900" y="2645245"/>
                <a:ext cx="874648" cy="241844"/>
              </a:xfrm>
              <a:prstGeom prst="leftRightArrow">
                <a:avLst/>
              </a:prstGeom>
              <a:grp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20" name="Left-Right Arrow 49"/>
              <p:cNvSpPr/>
              <p:nvPr/>
            </p:nvSpPr>
            <p:spPr bwMode="auto">
              <a:xfrm rot="668595">
                <a:off x="5548192" y="3026960"/>
                <a:ext cx="874648" cy="241844"/>
              </a:xfrm>
              <a:prstGeom prst="leftRightArrow">
                <a:avLst/>
              </a:prstGeom>
              <a:grp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21" name="Left-Right Arrow 50"/>
              <p:cNvSpPr/>
              <p:nvPr/>
            </p:nvSpPr>
            <p:spPr bwMode="auto">
              <a:xfrm rot="20675659">
                <a:off x="5533564" y="3063078"/>
                <a:ext cx="874648" cy="241844"/>
              </a:xfrm>
              <a:prstGeom prst="leftRightArrow">
                <a:avLst/>
              </a:prstGeom>
              <a:grp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grpSp>
        <p:grpSp>
          <p:nvGrpSpPr>
            <p:cNvPr id="7" name="Group 42"/>
            <p:cNvGrpSpPr/>
            <p:nvPr/>
          </p:nvGrpSpPr>
          <p:grpSpPr>
            <a:xfrm>
              <a:off x="7676588" y="2664666"/>
              <a:ext cx="382623" cy="239700"/>
              <a:chOff x="5499184" y="2618194"/>
              <a:chExt cx="923656" cy="686728"/>
            </a:xfrm>
            <a:solidFill>
              <a:srgbClr val="FFFFFF"/>
            </a:solidFill>
          </p:grpSpPr>
          <p:sp>
            <p:nvSpPr>
              <p:cNvPr id="123" name="Left-Right Arrow 43"/>
              <p:cNvSpPr/>
              <p:nvPr/>
            </p:nvSpPr>
            <p:spPr bwMode="auto">
              <a:xfrm rot="20751099">
                <a:off x="5499184" y="2618194"/>
                <a:ext cx="874648" cy="241844"/>
              </a:xfrm>
              <a:prstGeom prst="leftRightArrow">
                <a:avLst/>
              </a:prstGeom>
              <a:grp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24" name="Left-Right Arrow 44"/>
              <p:cNvSpPr/>
              <p:nvPr/>
            </p:nvSpPr>
            <p:spPr bwMode="auto">
              <a:xfrm rot="668595">
                <a:off x="5548192" y="3026960"/>
                <a:ext cx="874648" cy="241844"/>
              </a:xfrm>
              <a:prstGeom prst="leftRightArrow">
                <a:avLst/>
              </a:prstGeom>
              <a:grp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25" name="Left-Right Arrow 45"/>
              <p:cNvSpPr/>
              <p:nvPr/>
            </p:nvSpPr>
            <p:spPr bwMode="auto">
              <a:xfrm rot="20675659">
                <a:off x="5533564" y="3063078"/>
                <a:ext cx="874648" cy="241844"/>
              </a:xfrm>
              <a:prstGeom prst="leftRightArrow">
                <a:avLst/>
              </a:prstGeom>
              <a:grp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sp>
            <p:nvSpPr>
              <p:cNvPr id="126" name="Left-Right Arrow 46"/>
              <p:cNvSpPr/>
              <p:nvPr/>
            </p:nvSpPr>
            <p:spPr bwMode="auto">
              <a:xfrm rot="690585">
                <a:off x="5537633" y="2645244"/>
                <a:ext cx="874648" cy="241844"/>
              </a:xfrm>
              <a:prstGeom prst="leftRightArrow">
                <a:avLst/>
              </a:prstGeom>
              <a:grp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noAutofit/>
              </a:bodyPr>
              <a:lstStyle/>
              <a:p>
                <a:pPr algn="ctr" defTabSz="913765" fontAlgn="base">
                  <a:lnSpc>
                    <a:spcPct val="90000"/>
                  </a:lnSpc>
                  <a:spcBef>
                    <a:spcPct val="0"/>
                  </a:spcBef>
                  <a:spcAft>
                    <a:spcPct val="0"/>
                  </a:spcAft>
                </a:pPr>
                <a:endParaRPr lang="en-US" sz="500" spc="-50" dirty="0">
                  <a:gradFill>
                    <a:gsLst>
                      <a:gs pos="1250">
                        <a:srgbClr val="EFEFEF"/>
                      </a:gs>
                      <a:gs pos="10417">
                        <a:srgbClr val="EFEFEF"/>
                      </a:gs>
                    </a:gsLst>
                    <a:lin ang="5400000" scaled="0"/>
                  </a:gradFill>
                </a:endParaRPr>
              </a:p>
            </p:txBody>
          </p:sp>
        </p:grpSp>
        <p:sp>
          <p:nvSpPr>
            <p:cNvPr id="127" name="Freeform 331"/>
            <p:cNvSpPr>
              <a:spLocks noChangeAspect="1" noEditPoints="1"/>
            </p:cNvSpPr>
            <p:nvPr/>
          </p:nvSpPr>
          <p:spPr bwMode="auto">
            <a:xfrm>
              <a:off x="8090627" y="2493083"/>
              <a:ext cx="262300" cy="271310"/>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FFFFFF"/>
            </a:solidFill>
            <a:ln>
              <a:noFill/>
            </a:ln>
          </p:spPr>
          <p:txBody>
            <a:bodyPr vert="horz" wrap="square" lIns="91427" tIns="45713" rIns="91427" bIns="45713" numCol="1" anchor="t" anchorCtr="0" compatLnSpc="1"/>
            <a:lstStyle/>
            <a:p>
              <a:pPr defTabSz="913765"/>
              <a:endParaRPr lang="en-US" sz="400" dirty="0">
                <a:solidFill>
                  <a:srgbClr val="505050"/>
                </a:solidFill>
              </a:endParaRPr>
            </a:p>
          </p:txBody>
        </p:sp>
        <p:sp>
          <p:nvSpPr>
            <p:cNvPr id="128" name="Freeform 346"/>
            <p:cNvSpPr>
              <a:spLocks noChangeAspect="1" noEditPoints="1"/>
            </p:cNvSpPr>
            <p:nvPr/>
          </p:nvSpPr>
          <p:spPr bwMode="auto">
            <a:xfrm>
              <a:off x="8413464" y="2522486"/>
              <a:ext cx="268214" cy="161539"/>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FFFFFF"/>
            </a:solidFill>
            <a:ln>
              <a:noFill/>
            </a:ln>
          </p:spPr>
          <p:txBody>
            <a:bodyPr vert="horz" wrap="square" lIns="91427" tIns="45713" rIns="91427" bIns="45713" numCol="1" anchor="t" anchorCtr="0" compatLnSpc="1"/>
            <a:lstStyle/>
            <a:p>
              <a:pPr defTabSz="913765"/>
              <a:endParaRPr lang="en-US" sz="400" dirty="0">
                <a:solidFill>
                  <a:srgbClr val="505050"/>
                </a:solidFill>
              </a:endParaRPr>
            </a:p>
          </p:txBody>
        </p:sp>
        <p:sp>
          <p:nvSpPr>
            <p:cNvPr id="129" name="Freeform 37"/>
            <p:cNvSpPr>
              <a:spLocks noEditPoints="1"/>
            </p:cNvSpPr>
            <p:nvPr/>
          </p:nvSpPr>
          <p:spPr bwMode="auto">
            <a:xfrm>
              <a:off x="8342592" y="2202283"/>
              <a:ext cx="339086" cy="237087"/>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FFFFFF"/>
            </a:solidFill>
            <a:ln>
              <a:noFill/>
            </a:ln>
          </p:spPr>
          <p:txBody>
            <a:bodyPr vert="horz" wrap="square" lIns="91427" tIns="45713" rIns="91427" bIns="45713" numCol="1" anchor="t" anchorCtr="0" compatLnSpc="1"/>
            <a:lstStyle/>
            <a:p>
              <a:pPr defTabSz="913765"/>
              <a:endParaRPr lang="en-US" sz="400" dirty="0">
                <a:solidFill>
                  <a:srgbClr val="505050"/>
                </a:solidFill>
              </a:endParaRPr>
            </a:p>
          </p:txBody>
        </p:sp>
        <p:grpSp>
          <p:nvGrpSpPr>
            <p:cNvPr id="8" name="Group 4"/>
            <p:cNvGrpSpPr>
              <a:grpSpLocks noChangeAspect="1"/>
            </p:cNvGrpSpPr>
            <p:nvPr/>
          </p:nvGrpSpPr>
          <p:grpSpPr bwMode="auto">
            <a:xfrm>
              <a:off x="8247505" y="2794617"/>
              <a:ext cx="354650" cy="248795"/>
              <a:chOff x="6600" y="2029"/>
              <a:chExt cx="675" cy="449"/>
            </a:xfrm>
          </p:grpSpPr>
          <p:sp>
            <p:nvSpPr>
              <p:cNvPr id="131" name="Freeform 7"/>
              <p:cNvSpPr>
                <a:spLocks noEditPoints="1"/>
              </p:cNvSpPr>
              <p:nvPr/>
            </p:nvSpPr>
            <p:spPr bwMode="auto">
              <a:xfrm>
                <a:off x="6600" y="2029"/>
                <a:ext cx="675" cy="449"/>
              </a:xfrm>
              <a:custGeom>
                <a:avLst/>
                <a:gdLst>
                  <a:gd name="T0" fmla="*/ 2408 w 3374"/>
                  <a:gd name="T1" fmla="*/ 115 h 2243"/>
                  <a:gd name="T2" fmla="*/ 1598 w 3374"/>
                  <a:gd name="T3" fmla="*/ 115 h 2243"/>
                  <a:gd name="T4" fmla="*/ 1035 w 3374"/>
                  <a:gd name="T5" fmla="*/ 115 h 2243"/>
                  <a:gd name="T6" fmla="*/ 534 w 3374"/>
                  <a:gd name="T7" fmla="*/ 117 h 2243"/>
                  <a:gd name="T8" fmla="*/ 534 w 3374"/>
                  <a:gd name="T9" fmla="*/ 308 h 2243"/>
                  <a:gd name="T10" fmla="*/ 533 w 3374"/>
                  <a:gd name="T11" fmla="*/ 433 h 2243"/>
                  <a:gd name="T12" fmla="*/ 509 w 3374"/>
                  <a:gd name="T13" fmla="*/ 494 h 2243"/>
                  <a:gd name="T14" fmla="*/ 450 w 3374"/>
                  <a:gd name="T15" fmla="*/ 522 h 2243"/>
                  <a:gd name="T16" fmla="*/ 400 w 3374"/>
                  <a:gd name="T17" fmla="*/ 528 h 2243"/>
                  <a:gd name="T18" fmla="*/ 392 w 3374"/>
                  <a:gd name="T19" fmla="*/ 528 h 2243"/>
                  <a:gd name="T20" fmla="*/ 102 w 3374"/>
                  <a:gd name="T21" fmla="*/ 528 h 2243"/>
                  <a:gd name="T22" fmla="*/ 102 w 3374"/>
                  <a:gd name="T23" fmla="*/ 531 h 2243"/>
                  <a:gd name="T24" fmla="*/ 102 w 3374"/>
                  <a:gd name="T25" fmla="*/ 547 h 2243"/>
                  <a:gd name="T26" fmla="*/ 102 w 3374"/>
                  <a:gd name="T27" fmla="*/ 749 h 2243"/>
                  <a:gd name="T28" fmla="*/ 102 w 3374"/>
                  <a:gd name="T29" fmla="*/ 1121 h 2243"/>
                  <a:gd name="T30" fmla="*/ 102 w 3374"/>
                  <a:gd name="T31" fmla="*/ 1453 h 2243"/>
                  <a:gd name="T32" fmla="*/ 102 w 3374"/>
                  <a:gd name="T33" fmla="*/ 1892 h 2243"/>
                  <a:gd name="T34" fmla="*/ 122 w 3374"/>
                  <a:gd name="T35" fmla="*/ 2087 h 2243"/>
                  <a:gd name="T36" fmla="*/ 192 w 3374"/>
                  <a:gd name="T37" fmla="*/ 2137 h 2243"/>
                  <a:gd name="T38" fmla="*/ 3272 w 3374"/>
                  <a:gd name="T39" fmla="*/ 2141 h 2243"/>
                  <a:gd name="T40" fmla="*/ 3272 w 3374"/>
                  <a:gd name="T41" fmla="*/ 2115 h 2243"/>
                  <a:gd name="T42" fmla="*/ 3272 w 3374"/>
                  <a:gd name="T43" fmla="*/ 1771 h 2243"/>
                  <a:gd name="T44" fmla="*/ 3272 w 3374"/>
                  <a:gd name="T45" fmla="*/ 1003 h 2243"/>
                  <a:gd name="T46" fmla="*/ 3272 w 3374"/>
                  <a:gd name="T47" fmla="*/ 522 h 2243"/>
                  <a:gd name="T48" fmla="*/ 3264 w 3374"/>
                  <a:gd name="T49" fmla="*/ 189 h 2243"/>
                  <a:gd name="T50" fmla="*/ 3203 w 3374"/>
                  <a:gd name="T51" fmla="*/ 124 h 2243"/>
                  <a:gd name="T52" fmla="*/ 3158 w 3374"/>
                  <a:gd name="T53" fmla="*/ 115 h 2243"/>
                  <a:gd name="T54" fmla="*/ 3148 w 3374"/>
                  <a:gd name="T55" fmla="*/ 115 h 2243"/>
                  <a:gd name="T56" fmla="*/ 3007 w 3374"/>
                  <a:gd name="T57" fmla="*/ 115 h 2243"/>
                  <a:gd name="T58" fmla="*/ 2873 w 3374"/>
                  <a:gd name="T59" fmla="*/ 115 h 2243"/>
                  <a:gd name="T60" fmla="*/ 2678 w 3374"/>
                  <a:gd name="T61" fmla="*/ 115 h 2243"/>
                  <a:gd name="T62" fmla="*/ 462 w 3374"/>
                  <a:gd name="T63" fmla="*/ 0 h 2243"/>
                  <a:gd name="T64" fmla="*/ 1048 w 3374"/>
                  <a:gd name="T65" fmla="*/ 0 h 2243"/>
                  <a:gd name="T66" fmla="*/ 3274 w 3374"/>
                  <a:gd name="T67" fmla="*/ 20 h 2243"/>
                  <a:gd name="T68" fmla="*/ 3353 w 3374"/>
                  <a:gd name="T69" fmla="*/ 93 h 2243"/>
                  <a:gd name="T70" fmla="*/ 3374 w 3374"/>
                  <a:gd name="T71" fmla="*/ 178 h 2243"/>
                  <a:gd name="T72" fmla="*/ 3374 w 3374"/>
                  <a:gd name="T73" fmla="*/ 213 h 2243"/>
                  <a:gd name="T74" fmla="*/ 3374 w 3374"/>
                  <a:gd name="T75" fmla="*/ 456 h 2243"/>
                  <a:gd name="T76" fmla="*/ 3374 w 3374"/>
                  <a:gd name="T77" fmla="*/ 697 h 2243"/>
                  <a:gd name="T78" fmla="*/ 3374 w 3374"/>
                  <a:gd name="T79" fmla="*/ 2243 h 2243"/>
                  <a:gd name="T80" fmla="*/ 2833 w 3374"/>
                  <a:gd name="T81" fmla="*/ 2243 h 2243"/>
                  <a:gd name="T82" fmla="*/ 142 w 3374"/>
                  <a:gd name="T83" fmla="*/ 2241 h 2243"/>
                  <a:gd name="T84" fmla="*/ 54 w 3374"/>
                  <a:gd name="T85" fmla="*/ 2195 h 2243"/>
                  <a:gd name="T86" fmla="*/ 3 w 3374"/>
                  <a:gd name="T87" fmla="*/ 2099 h 2243"/>
                  <a:gd name="T88" fmla="*/ 0 w 3374"/>
                  <a:gd name="T89" fmla="*/ 2034 h 2243"/>
                  <a:gd name="T90" fmla="*/ 1 w 3374"/>
                  <a:gd name="T91" fmla="*/ 1899 h 2243"/>
                  <a:gd name="T92" fmla="*/ 2 w 3374"/>
                  <a:gd name="T93" fmla="*/ 1684 h 2243"/>
                  <a:gd name="T94" fmla="*/ 2 w 3374"/>
                  <a:gd name="T95" fmla="*/ 1412 h 2243"/>
                  <a:gd name="T96" fmla="*/ 3 w 3374"/>
                  <a:gd name="T97" fmla="*/ 1112 h 2243"/>
                  <a:gd name="T98" fmla="*/ 2 w 3374"/>
                  <a:gd name="T99" fmla="*/ 807 h 2243"/>
                  <a:gd name="T100" fmla="*/ 1 w 3374"/>
                  <a:gd name="T101" fmla="*/ 525 h 2243"/>
                  <a:gd name="T102" fmla="*/ 16 w 3374"/>
                  <a:gd name="T103" fmla="*/ 443 h 2243"/>
                  <a:gd name="T104" fmla="*/ 81 w 3374"/>
                  <a:gd name="T105" fmla="*/ 374 h 2243"/>
                  <a:gd name="T106" fmla="*/ 175 w 3374"/>
                  <a:gd name="T107" fmla="*/ 273 h 2243"/>
                  <a:gd name="T108" fmla="*/ 282 w 3374"/>
                  <a:gd name="T109" fmla="*/ 157 h 2243"/>
                  <a:gd name="T110" fmla="*/ 383 w 3374"/>
                  <a:gd name="T111" fmla="*/ 47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4" h="2243">
                    <a:moveTo>
                      <a:pt x="2617" y="115"/>
                    </a:moveTo>
                    <a:lnTo>
                      <a:pt x="2552" y="115"/>
                    </a:lnTo>
                    <a:lnTo>
                      <a:pt x="2482" y="115"/>
                    </a:lnTo>
                    <a:lnTo>
                      <a:pt x="2408" y="115"/>
                    </a:lnTo>
                    <a:lnTo>
                      <a:pt x="2241" y="115"/>
                    </a:lnTo>
                    <a:lnTo>
                      <a:pt x="2149" y="115"/>
                    </a:lnTo>
                    <a:lnTo>
                      <a:pt x="2052" y="115"/>
                    </a:lnTo>
                    <a:lnTo>
                      <a:pt x="1598" y="115"/>
                    </a:lnTo>
                    <a:lnTo>
                      <a:pt x="1468" y="115"/>
                    </a:lnTo>
                    <a:lnTo>
                      <a:pt x="1331" y="115"/>
                    </a:lnTo>
                    <a:lnTo>
                      <a:pt x="1186" y="115"/>
                    </a:lnTo>
                    <a:lnTo>
                      <a:pt x="1035" y="115"/>
                    </a:lnTo>
                    <a:lnTo>
                      <a:pt x="875" y="115"/>
                    </a:lnTo>
                    <a:lnTo>
                      <a:pt x="534" y="115"/>
                    </a:lnTo>
                    <a:lnTo>
                      <a:pt x="534" y="116"/>
                    </a:lnTo>
                    <a:lnTo>
                      <a:pt x="534" y="117"/>
                    </a:lnTo>
                    <a:lnTo>
                      <a:pt x="534" y="121"/>
                    </a:lnTo>
                    <a:lnTo>
                      <a:pt x="534" y="232"/>
                    </a:lnTo>
                    <a:lnTo>
                      <a:pt x="534" y="266"/>
                    </a:lnTo>
                    <a:lnTo>
                      <a:pt x="534" y="308"/>
                    </a:lnTo>
                    <a:lnTo>
                      <a:pt x="534" y="412"/>
                    </a:lnTo>
                    <a:lnTo>
                      <a:pt x="534" y="414"/>
                    </a:lnTo>
                    <a:lnTo>
                      <a:pt x="534" y="422"/>
                    </a:lnTo>
                    <a:lnTo>
                      <a:pt x="533" y="433"/>
                    </a:lnTo>
                    <a:lnTo>
                      <a:pt x="531" y="448"/>
                    </a:lnTo>
                    <a:lnTo>
                      <a:pt x="526" y="463"/>
                    </a:lnTo>
                    <a:lnTo>
                      <a:pt x="520" y="480"/>
                    </a:lnTo>
                    <a:lnTo>
                      <a:pt x="509" y="494"/>
                    </a:lnTo>
                    <a:lnTo>
                      <a:pt x="495" y="506"/>
                    </a:lnTo>
                    <a:lnTo>
                      <a:pt x="482" y="512"/>
                    </a:lnTo>
                    <a:lnTo>
                      <a:pt x="466" y="517"/>
                    </a:lnTo>
                    <a:lnTo>
                      <a:pt x="450" y="522"/>
                    </a:lnTo>
                    <a:lnTo>
                      <a:pt x="435" y="525"/>
                    </a:lnTo>
                    <a:lnTo>
                      <a:pt x="420" y="527"/>
                    </a:lnTo>
                    <a:lnTo>
                      <a:pt x="408" y="528"/>
                    </a:lnTo>
                    <a:lnTo>
                      <a:pt x="400" y="528"/>
                    </a:lnTo>
                    <a:lnTo>
                      <a:pt x="398" y="528"/>
                    </a:lnTo>
                    <a:lnTo>
                      <a:pt x="397" y="528"/>
                    </a:lnTo>
                    <a:lnTo>
                      <a:pt x="395" y="528"/>
                    </a:lnTo>
                    <a:lnTo>
                      <a:pt x="392" y="528"/>
                    </a:lnTo>
                    <a:lnTo>
                      <a:pt x="281" y="528"/>
                    </a:lnTo>
                    <a:lnTo>
                      <a:pt x="246" y="528"/>
                    </a:lnTo>
                    <a:lnTo>
                      <a:pt x="206" y="528"/>
                    </a:lnTo>
                    <a:lnTo>
                      <a:pt x="102" y="528"/>
                    </a:lnTo>
                    <a:lnTo>
                      <a:pt x="102" y="529"/>
                    </a:lnTo>
                    <a:lnTo>
                      <a:pt x="102" y="529"/>
                    </a:lnTo>
                    <a:lnTo>
                      <a:pt x="102" y="529"/>
                    </a:lnTo>
                    <a:lnTo>
                      <a:pt x="102" y="531"/>
                    </a:lnTo>
                    <a:lnTo>
                      <a:pt x="102" y="533"/>
                    </a:lnTo>
                    <a:lnTo>
                      <a:pt x="102" y="536"/>
                    </a:lnTo>
                    <a:lnTo>
                      <a:pt x="102" y="541"/>
                    </a:lnTo>
                    <a:lnTo>
                      <a:pt x="102" y="547"/>
                    </a:lnTo>
                    <a:lnTo>
                      <a:pt x="102" y="555"/>
                    </a:lnTo>
                    <a:lnTo>
                      <a:pt x="102" y="566"/>
                    </a:lnTo>
                    <a:lnTo>
                      <a:pt x="102" y="714"/>
                    </a:lnTo>
                    <a:lnTo>
                      <a:pt x="102" y="749"/>
                    </a:lnTo>
                    <a:lnTo>
                      <a:pt x="102" y="788"/>
                    </a:lnTo>
                    <a:lnTo>
                      <a:pt x="102" y="990"/>
                    </a:lnTo>
                    <a:lnTo>
                      <a:pt x="102" y="1052"/>
                    </a:lnTo>
                    <a:lnTo>
                      <a:pt x="102" y="1121"/>
                    </a:lnTo>
                    <a:lnTo>
                      <a:pt x="102" y="1195"/>
                    </a:lnTo>
                    <a:lnTo>
                      <a:pt x="102" y="1275"/>
                    </a:lnTo>
                    <a:lnTo>
                      <a:pt x="102" y="1361"/>
                    </a:lnTo>
                    <a:lnTo>
                      <a:pt x="102" y="1453"/>
                    </a:lnTo>
                    <a:lnTo>
                      <a:pt x="102" y="1552"/>
                    </a:lnTo>
                    <a:lnTo>
                      <a:pt x="102" y="1658"/>
                    </a:lnTo>
                    <a:lnTo>
                      <a:pt x="102" y="1771"/>
                    </a:lnTo>
                    <a:lnTo>
                      <a:pt x="102" y="1892"/>
                    </a:lnTo>
                    <a:lnTo>
                      <a:pt x="102" y="2019"/>
                    </a:lnTo>
                    <a:lnTo>
                      <a:pt x="104" y="2043"/>
                    </a:lnTo>
                    <a:lnTo>
                      <a:pt x="111" y="2067"/>
                    </a:lnTo>
                    <a:lnTo>
                      <a:pt x="122" y="2087"/>
                    </a:lnTo>
                    <a:lnTo>
                      <a:pt x="135" y="2105"/>
                    </a:lnTo>
                    <a:lnTo>
                      <a:pt x="151" y="2120"/>
                    </a:lnTo>
                    <a:lnTo>
                      <a:pt x="171" y="2131"/>
                    </a:lnTo>
                    <a:lnTo>
                      <a:pt x="192" y="2137"/>
                    </a:lnTo>
                    <a:lnTo>
                      <a:pt x="216" y="2141"/>
                    </a:lnTo>
                    <a:lnTo>
                      <a:pt x="3272" y="2141"/>
                    </a:lnTo>
                    <a:lnTo>
                      <a:pt x="3272" y="2141"/>
                    </a:lnTo>
                    <a:lnTo>
                      <a:pt x="3272" y="2141"/>
                    </a:lnTo>
                    <a:lnTo>
                      <a:pt x="3272" y="2140"/>
                    </a:lnTo>
                    <a:lnTo>
                      <a:pt x="3272" y="2128"/>
                    </a:lnTo>
                    <a:lnTo>
                      <a:pt x="3272" y="2123"/>
                    </a:lnTo>
                    <a:lnTo>
                      <a:pt x="3272" y="2115"/>
                    </a:lnTo>
                    <a:lnTo>
                      <a:pt x="3272" y="1903"/>
                    </a:lnTo>
                    <a:lnTo>
                      <a:pt x="3272" y="1863"/>
                    </a:lnTo>
                    <a:lnTo>
                      <a:pt x="3272" y="1819"/>
                    </a:lnTo>
                    <a:lnTo>
                      <a:pt x="3272" y="1771"/>
                    </a:lnTo>
                    <a:lnTo>
                      <a:pt x="3272" y="1718"/>
                    </a:lnTo>
                    <a:lnTo>
                      <a:pt x="3272" y="1661"/>
                    </a:lnTo>
                    <a:lnTo>
                      <a:pt x="3272" y="1598"/>
                    </a:lnTo>
                    <a:lnTo>
                      <a:pt x="3272" y="1003"/>
                    </a:lnTo>
                    <a:lnTo>
                      <a:pt x="3272" y="894"/>
                    </a:lnTo>
                    <a:lnTo>
                      <a:pt x="3272" y="777"/>
                    </a:lnTo>
                    <a:lnTo>
                      <a:pt x="3272" y="653"/>
                    </a:lnTo>
                    <a:lnTo>
                      <a:pt x="3272" y="522"/>
                    </a:lnTo>
                    <a:lnTo>
                      <a:pt x="3272" y="383"/>
                    </a:lnTo>
                    <a:lnTo>
                      <a:pt x="3272" y="237"/>
                    </a:lnTo>
                    <a:lnTo>
                      <a:pt x="3270" y="212"/>
                    </a:lnTo>
                    <a:lnTo>
                      <a:pt x="3264" y="189"/>
                    </a:lnTo>
                    <a:lnTo>
                      <a:pt x="3253" y="168"/>
                    </a:lnTo>
                    <a:lnTo>
                      <a:pt x="3239" y="150"/>
                    </a:lnTo>
                    <a:lnTo>
                      <a:pt x="3223" y="135"/>
                    </a:lnTo>
                    <a:lnTo>
                      <a:pt x="3203" y="124"/>
                    </a:lnTo>
                    <a:lnTo>
                      <a:pt x="3182" y="117"/>
                    </a:lnTo>
                    <a:lnTo>
                      <a:pt x="3158" y="115"/>
                    </a:lnTo>
                    <a:lnTo>
                      <a:pt x="3158" y="115"/>
                    </a:lnTo>
                    <a:lnTo>
                      <a:pt x="3158" y="115"/>
                    </a:lnTo>
                    <a:lnTo>
                      <a:pt x="3156" y="115"/>
                    </a:lnTo>
                    <a:lnTo>
                      <a:pt x="3155" y="115"/>
                    </a:lnTo>
                    <a:lnTo>
                      <a:pt x="3152" y="115"/>
                    </a:lnTo>
                    <a:lnTo>
                      <a:pt x="3148" y="115"/>
                    </a:lnTo>
                    <a:lnTo>
                      <a:pt x="3143" y="115"/>
                    </a:lnTo>
                    <a:lnTo>
                      <a:pt x="3055" y="115"/>
                    </a:lnTo>
                    <a:lnTo>
                      <a:pt x="3032" y="115"/>
                    </a:lnTo>
                    <a:lnTo>
                      <a:pt x="3007" y="115"/>
                    </a:lnTo>
                    <a:lnTo>
                      <a:pt x="2979" y="115"/>
                    </a:lnTo>
                    <a:lnTo>
                      <a:pt x="2948" y="115"/>
                    </a:lnTo>
                    <a:lnTo>
                      <a:pt x="2912" y="115"/>
                    </a:lnTo>
                    <a:lnTo>
                      <a:pt x="2873" y="115"/>
                    </a:lnTo>
                    <a:lnTo>
                      <a:pt x="2831" y="115"/>
                    </a:lnTo>
                    <a:lnTo>
                      <a:pt x="2784" y="115"/>
                    </a:lnTo>
                    <a:lnTo>
                      <a:pt x="2733" y="115"/>
                    </a:lnTo>
                    <a:lnTo>
                      <a:pt x="2678" y="115"/>
                    </a:lnTo>
                    <a:lnTo>
                      <a:pt x="2617" y="115"/>
                    </a:lnTo>
                    <a:close/>
                    <a:moveTo>
                      <a:pt x="425" y="0"/>
                    </a:moveTo>
                    <a:lnTo>
                      <a:pt x="458" y="0"/>
                    </a:lnTo>
                    <a:lnTo>
                      <a:pt x="462" y="0"/>
                    </a:lnTo>
                    <a:lnTo>
                      <a:pt x="474" y="0"/>
                    </a:lnTo>
                    <a:lnTo>
                      <a:pt x="924" y="0"/>
                    </a:lnTo>
                    <a:lnTo>
                      <a:pt x="984" y="0"/>
                    </a:lnTo>
                    <a:lnTo>
                      <a:pt x="1048" y="0"/>
                    </a:lnTo>
                    <a:lnTo>
                      <a:pt x="3202" y="0"/>
                    </a:lnTo>
                    <a:lnTo>
                      <a:pt x="3226" y="3"/>
                    </a:lnTo>
                    <a:lnTo>
                      <a:pt x="3250" y="9"/>
                    </a:lnTo>
                    <a:lnTo>
                      <a:pt x="3274" y="20"/>
                    </a:lnTo>
                    <a:lnTo>
                      <a:pt x="3296" y="33"/>
                    </a:lnTo>
                    <a:lnTo>
                      <a:pt x="3318" y="50"/>
                    </a:lnTo>
                    <a:lnTo>
                      <a:pt x="3336" y="71"/>
                    </a:lnTo>
                    <a:lnTo>
                      <a:pt x="3353" y="93"/>
                    </a:lnTo>
                    <a:lnTo>
                      <a:pt x="3364" y="120"/>
                    </a:lnTo>
                    <a:lnTo>
                      <a:pt x="3372" y="148"/>
                    </a:lnTo>
                    <a:lnTo>
                      <a:pt x="3374" y="178"/>
                    </a:lnTo>
                    <a:lnTo>
                      <a:pt x="3374" y="178"/>
                    </a:lnTo>
                    <a:lnTo>
                      <a:pt x="3374" y="179"/>
                    </a:lnTo>
                    <a:lnTo>
                      <a:pt x="3374" y="180"/>
                    </a:lnTo>
                    <a:lnTo>
                      <a:pt x="3374" y="203"/>
                    </a:lnTo>
                    <a:lnTo>
                      <a:pt x="3374" y="213"/>
                    </a:lnTo>
                    <a:lnTo>
                      <a:pt x="3374" y="224"/>
                    </a:lnTo>
                    <a:lnTo>
                      <a:pt x="3374" y="238"/>
                    </a:lnTo>
                    <a:lnTo>
                      <a:pt x="3374" y="417"/>
                    </a:lnTo>
                    <a:lnTo>
                      <a:pt x="3374" y="456"/>
                    </a:lnTo>
                    <a:lnTo>
                      <a:pt x="3374" y="500"/>
                    </a:lnTo>
                    <a:lnTo>
                      <a:pt x="3374" y="625"/>
                    </a:lnTo>
                    <a:lnTo>
                      <a:pt x="3374" y="659"/>
                    </a:lnTo>
                    <a:lnTo>
                      <a:pt x="3374" y="697"/>
                    </a:lnTo>
                    <a:lnTo>
                      <a:pt x="3374" y="1670"/>
                    </a:lnTo>
                    <a:lnTo>
                      <a:pt x="3374" y="1801"/>
                    </a:lnTo>
                    <a:lnTo>
                      <a:pt x="3374" y="1885"/>
                    </a:lnTo>
                    <a:lnTo>
                      <a:pt x="3374" y="2243"/>
                    </a:lnTo>
                    <a:lnTo>
                      <a:pt x="3374" y="2243"/>
                    </a:lnTo>
                    <a:lnTo>
                      <a:pt x="3373" y="2243"/>
                    </a:lnTo>
                    <a:lnTo>
                      <a:pt x="3371" y="2243"/>
                    </a:lnTo>
                    <a:lnTo>
                      <a:pt x="2833" y="2243"/>
                    </a:lnTo>
                    <a:lnTo>
                      <a:pt x="2779" y="2243"/>
                    </a:lnTo>
                    <a:lnTo>
                      <a:pt x="2719" y="2243"/>
                    </a:lnTo>
                    <a:lnTo>
                      <a:pt x="166" y="2243"/>
                    </a:lnTo>
                    <a:lnTo>
                      <a:pt x="142" y="2241"/>
                    </a:lnTo>
                    <a:lnTo>
                      <a:pt x="119" y="2235"/>
                    </a:lnTo>
                    <a:lnTo>
                      <a:pt x="96" y="2225"/>
                    </a:lnTo>
                    <a:lnTo>
                      <a:pt x="74" y="2211"/>
                    </a:lnTo>
                    <a:lnTo>
                      <a:pt x="54" y="2195"/>
                    </a:lnTo>
                    <a:lnTo>
                      <a:pt x="36" y="2175"/>
                    </a:lnTo>
                    <a:lnTo>
                      <a:pt x="21" y="2153"/>
                    </a:lnTo>
                    <a:lnTo>
                      <a:pt x="10" y="2127"/>
                    </a:lnTo>
                    <a:lnTo>
                      <a:pt x="3" y="2099"/>
                    </a:lnTo>
                    <a:lnTo>
                      <a:pt x="0" y="2068"/>
                    </a:lnTo>
                    <a:lnTo>
                      <a:pt x="0" y="2064"/>
                    </a:lnTo>
                    <a:lnTo>
                      <a:pt x="0" y="2052"/>
                    </a:lnTo>
                    <a:lnTo>
                      <a:pt x="0" y="2034"/>
                    </a:lnTo>
                    <a:lnTo>
                      <a:pt x="0" y="2009"/>
                    </a:lnTo>
                    <a:lnTo>
                      <a:pt x="0" y="1978"/>
                    </a:lnTo>
                    <a:lnTo>
                      <a:pt x="1" y="1941"/>
                    </a:lnTo>
                    <a:lnTo>
                      <a:pt x="1" y="1899"/>
                    </a:lnTo>
                    <a:lnTo>
                      <a:pt x="1" y="1852"/>
                    </a:lnTo>
                    <a:lnTo>
                      <a:pt x="1" y="1799"/>
                    </a:lnTo>
                    <a:lnTo>
                      <a:pt x="1" y="1743"/>
                    </a:lnTo>
                    <a:lnTo>
                      <a:pt x="2" y="1684"/>
                    </a:lnTo>
                    <a:lnTo>
                      <a:pt x="2" y="1620"/>
                    </a:lnTo>
                    <a:lnTo>
                      <a:pt x="2" y="1553"/>
                    </a:lnTo>
                    <a:lnTo>
                      <a:pt x="2" y="1484"/>
                    </a:lnTo>
                    <a:lnTo>
                      <a:pt x="2" y="1412"/>
                    </a:lnTo>
                    <a:lnTo>
                      <a:pt x="2" y="1339"/>
                    </a:lnTo>
                    <a:lnTo>
                      <a:pt x="2" y="1264"/>
                    </a:lnTo>
                    <a:lnTo>
                      <a:pt x="3" y="1189"/>
                    </a:lnTo>
                    <a:lnTo>
                      <a:pt x="3" y="1112"/>
                    </a:lnTo>
                    <a:lnTo>
                      <a:pt x="2" y="1035"/>
                    </a:lnTo>
                    <a:lnTo>
                      <a:pt x="2" y="959"/>
                    </a:lnTo>
                    <a:lnTo>
                      <a:pt x="2" y="883"/>
                    </a:lnTo>
                    <a:lnTo>
                      <a:pt x="2" y="807"/>
                    </a:lnTo>
                    <a:lnTo>
                      <a:pt x="2" y="734"/>
                    </a:lnTo>
                    <a:lnTo>
                      <a:pt x="1" y="662"/>
                    </a:lnTo>
                    <a:lnTo>
                      <a:pt x="1" y="592"/>
                    </a:lnTo>
                    <a:lnTo>
                      <a:pt x="1" y="525"/>
                    </a:lnTo>
                    <a:lnTo>
                      <a:pt x="0" y="460"/>
                    </a:lnTo>
                    <a:lnTo>
                      <a:pt x="2" y="458"/>
                    </a:lnTo>
                    <a:lnTo>
                      <a:pt x="7" y="452"/>
                    </a:lnTo>
                    <a:lnTo>
                      <a:pt x="16" y="443"/>
                    </a:lnTo>
                    <a:lnTo>
                      <a:pt x="29" y="429"/>
                    </a:lnTo>
                    <a:lnTo>
                      <a:pt x="43" y="414"/>
                    </a:lnTo>
                    <a:lnTo>
                      <a:pt x="60" y="395"/>
                    </a:lnTo>
                    <a:lnTo>
                      <a:pt x="81" y="374"/>
                    </a:lnTo>
                    <a:lnTo>
                      <a:pt x="102" y="350"/>
                    </a:lnTo>
                    <a:lnTo>
                      <a:pt x="125" y="326"/>
                    </a:lnTo>
                    <a:lnTo>
                      <a:pt x="149" y="299"/>
                    </a:lnTo>
                    <a:lnTo>
                      <a:pt x="175" y="273"/>
                    </a:lnTo>
                    <a:lnTo>
                      <a:pt x="201" y="244"/>
                    </a:lnTo>
                    <a:lnTo>
                      <a:pt x="228" y="215"/>
                    </a:lnTo>
                    <a:lnTo>
                      <a:pt x="255" y="186"/>
                    </a:lnTo>
                    <a:lnTo>
                      <a:pt x="282" y="157"/>
                    </a:lnTo>
                    <a:lnTo>
                      <a:pt x="309" y="128"/>
                    </a:lnTo>
                    <a:lnTo>
                      <a:pt x="334" y="99"/>
                    </a:lnTo>
                    <a:lnTo>
                      <a:pt x="359" y="73"/>
                    </a:lnTo>
                    <a:lnTo>
                      <a:pt x="383" y="47"/>
                    </a:lnTo>
                    <a:lnTo>
                      <a:pt x="405" y="23"/>
                    </a:lnTo>
                    <a:lnTo>
                      <a:pt x="425" y="0"/>
                    </a:lnTo>
                    <a:close/>
                  </a:path>
                </a:pathLst>
              </a:custGeom>
              <a:solidFill>
                <a:srgbClr val="FFFFFF"/>
              </a:solidFill>
              <a:ln w="0">
                <a:noFill/>
                <a:prstDash val="solid"/>
                <a:round/>
              </a:ln>
            </p:spPr>
            <p:txBody>
              <a:bodyPr vert="horz" wrap="square" lIns="89642" tIns="44821" rIns="89642" bIns="44821" numCol="1" anchor="t" anchorCtr="0" compatLnSpc="1"/>
              <a:lstStyle/>
              <a:p>
                <a:pPr defTabSz="913765"/>
                <a:endParaRPr lang="en-GB" sz="400">
                  <a:solidFill>
                    <a:srgbClr val="505050"/>
                  </a:solidFill>
                </a:endParaRPr>
              </a:p>
            </p:txBody>
          </p:sp>
          <p:sp>
            <p:nvSpPr>
              <p:cNvPr id="132" name="Freeform 8"/>
              <p:cNvSpPr>
                <a:spLocks noEditPoints="1"/>
              </p:cNvSpPr>
              <p:nvPr/>
            </p:nvSpPr>
            <p:spPr bwMode="auto">
              <a:xfrm>
                <a:off x="6664" y="2144"/>
                <a:ext cx="549" cy="240"/>
              </a:xfrm>
              <a:custGeom>
                <a:avLst/>
                <a:gdLst>
                  <a:gd name="T0" fmla="*/ 2724 w 2744"/>
                  <a:gd name="T1" fmla="*/ 1101 h 1201"/>
                  <a:gd name="T2" fmla="*/ 2692 w 2744"/>
                  <a:gd name="T3" fmla="*/ 1201 h 1201"/>
                  <a:gd name="T4" fmla="*/ 2393 w 2744"/>
                  <a:gd name="T5" fmla="*/ 1201 h 1201"/>
                  <a:gd name="T6" fmla="*/ 1991 w 2744"/>
                  <a:gd name="T7" fmla="*/ 1145 h 1201"/>
                  <a:gd name="T8" fmla="*/ 1183 w 2744"/>
                  <a:gd name="T9" fmla="*/ 1090 h 1201"/>
                  <a:gd name="T10" fmla="*/ 1744 w 2744"/>
                  <a:gd name="T11" fmla="*/ 1128 h 1201"/>
                  <a:gd name="T12" fmla="*/ 1693 w 2744"/>
                  <a:gd name="T13" fmla="*/ 1201 h 1201"/>
                  <a:gd name="T14" fmla="*/ 1211 w 2744"/>
                  <a:gd name="T15" fmla="*/ 1201 h 1201"/>
                  <a:gd name="T16" fmla="*/ 1010 w 2744"/>
                  <a:gd name="T17" fmla="*/ 1114 h 1201"/>
                  <a:gd name="T18" fmla="*/ 258 w 2744"/>
                  <a:gd name="T19" fmla="*/ 1090 h 1201"/>
                  <a:gd name="T20" fmla="*/ 751 w 2744"/>
                  <a:gd name="T21" fmla="*/ 1163 h 1201"/>
                  <a:gd name="T22" fmla="*/ 595 w 2744"/>
                  <a:gd name="T23" fmla="*/ 1201 h 1201"/>
                  <a:gd name="T24" fmla="*/ 53 w 2744"/>
                  <a:gd name="T25" fmla="*/ 1201 h 1201"/>
                  <a:gd name="T26" fmla="*/ 37 w 2744"/>
                  <a:gd name="T27" fmla="*/ 1093 h 1201"/>
                  <a:gd name="T28" fmla="*/ 2724 w 2744"/>
                  <a:gd name="T29" fmla="*/ 826 h 1201"/>
                  <a:gd name="T30" fmla="*/ 2692 w 2744"/>
                  <a:gd name="T31" fmla="*/ 930 h 1201"/>
                  <a:gd name="T32" fmla="*/ 2525 w 2744"/>
                  <a:gd name="T33" fmla="*/ 930 h 1201"/>
                  <a:gd name="T34" fmla="*/ 2014 w 2744"/>
                  <a:gd name="T35" fmla="*/ 919 h 1201"/>
                  <a:gd name="T36" fmla="*/ 2125 w 2744"/>
                  <a:gd name="T37" fmla="*/ 814 h 1201"/>
                  <a:gd name="T38" fmla="*/ 1744 w 2744"/>
                  <a:gd name="T39" fmla="*/ 854 h 1201"/>
                  <a:gd name="T40" fmla="*/ 1693 w 2744"/>
                  <a:gd name="T41" fmla="*/ 930 h 1201"/>
                  <a:gd name="T42" fmla="*/ 1446 w 2744"/>
                  <a:gd name="T43" fmla="*/ 930 h 1201"/>
                  <a:gd name="T44" fmla="*/ 1001 w 2744"/>
                  <a:gd name="T45" fmla="*/ 891 h 1201"/>
                  <a:gd name="T46" fmla="*/ 158 w 2744"/>
                  <a:gd name="T47" fmla="*/ 814 h 1201"/>
                  <a:gd name="T48" fmla="*/ 751 w 2744"/>
                  <a:gd name="T49" fmla="*/ 891 h 1201"/>
                  <a:gd name="T50" fmla="*/ 670 w 2744"/>
                  <a:gd name="T51" fmla="*/ 930 h 1201"/>
                  <a:gd name="T52" fmla="*/ 283 w 2744"/>
                  <a:gd name="T53" fmla="*/ 930 h 1201"/>
                  <a:gd name="T54" fmla="*/ 3 w 2744"/>
                  <a:gd name="T55" fmla="*/ 854 h 1201"/>
                  <a:gd name="T56" fmla="*/ 2709 w 2744"/>
                  <a:gd name="T57" fmla="*/ 548 h 1201"/>
                  <a:gd name="T58" fmla="*/ 2692 w 2744"/>
                  <a:gd name="T59" fmla="*/ 655 h 1201"/>
                  <a:gd name="T60" fmla="*/ 2014 w 2744"/>
                  <a:gd name="T61" fmla="*/ 555 h 1201"/>
                  <a:gd name="T62" fmla="*/ 1746 w 2744"/>
                  <a:gd name="T63" fmla="*/ 600 h 1201"/>
                  <a:gd name="T64" fmla="*/ 1010 w 2744"/>
                  <a:gd name="T65" fmla="*/ 632 h 1201"/>
                  <a:gd name="T66" fmla="*/ 701 w 2744"/>
                  <a:gd name="T67" fmla="*/ 545 h 1201"/>
                  <a:gd name="T68" fmla="*/ 717 w 2744"/>
                  <a:gd name="T69" fmla="*/ 652 h 1201"/>
                  <a:gd name="T70" fmla="*/ 11 w 2744"/>
                  <a:gd name="T71" fmla="*/ 568 h 1201"/>
                  <a:gd name="T72" fmla="*/ 2709 w 2744"/>
                  <a:gd name="T73" fmla="*/ 278 h 1201"/>
                  <a:gd name="T74" fmla="*/ 2692 w 2744"/>
                  <a:gd name="T75" fmla="*/ 385 h 1201"/>
                  <a:gd name="T76" fmla="*/ 2393 w 2744"/>
                  <a:gd name="T77" fmla="*/ 385 h 1201"/>
                  <a:gd name="T78" fmla="*/ 2014 w 2744"/>
                  <a:gd name="T79" fmla="*/ 286 h 1201"/>
                  <a:gd name="T80" fmla="*/ 1725 w 2744"/>
                  <a:gd name="T81" fmla="*/ 286 h 1201"/>
                  <a:gd name="T82" fmla="*/ 1694 w 2744"/>
                  <a:gd name="T83" fmla="*/ 385 h 1201"/>
                  <a:gd name="T84" fmla="*/ 1050 w 2744"/>
                  <a:gd name="T85" fmla="*/ 385 h 1201"/>
                  <a:gd name="T86" fmla="*/ 1035 w 2744"/>
                  <a:gd name="T87" fmla="*/ 278 h 1201"/>
                  <a:gd name="T88" fmla="*/ 744 w 2744"/>
                  <a:gd name="T89" fmla="*/ 297 h 1201"/>
                  <a:gd name="T90" fmla="*/ 701 w 2744"/>
                  <a:gd name="T91" fmla="*/ 385 h 1201"/>
                  <a:gd name="T92" fmla="*/ 37 w 2744"/>
                  <a:gd name="T93" fmla="*/ 382 h 1201"/>
                  <a:gd name="T94" fmla="*/ 53 w 2744"/>
                  <a:gd name="T95" fmla="*/ 274 h 1201"/>
                  <a:gd name="T96" fmla="*/ 2735 w 2744"/>
                  <a:gd name="T97" fmla="*/ 22 h 1201"/>
                  <a:gd name="T98" fmla="*/ 2692 w 2744"/>
                  <a:gd name="T99" fmla="*/ 109 h 1201"/>
                  <a:gd name="T100" fmla="*/ 2486 w 2744"/>
                  <a:gd name="T101" fmla="*/ 109 h 1201"/>
                  <a:gd name="T102" fmla="*/ 2003 w 2744"/>
                  <a:gd name="T103" fmla="*/ 87 h 1201"/>
                  <a:gd name="T104" fmla="*/ 2150 w 2744"/>
                  <a:gd name="T105" fmla="*/ 0 h 1201"/>
                  <a:gd name="T106" fmla="*/ 1725 w 2744"/>
                  <a:gd name="T107" fmla="*/ 10 h 1201"/>
                  <a:gd name="T108" fmla="*/ 1694 w 2744"/>
                  <a:gd name="T109" fmla="*/ 109 h 1201"/>
                  <a:gd name="T110" fmla="*/ 1528 w 2744"/>
                  <a:gd name="T111" fmla="*/ 109 h 1201"/>
                  <a:gd name="T112" fmla="*/ 1021 w 2744"/>
                  <a:gd name="T113" fmla="*/ 99 h 1201"/>
                  <a:gd name="T114" fmla="*/ 1131 w 2744"/>
                  <a:gd name="T115" fmla="*/ 0 h 1201"/>
                  <a:gd name="T116" fmla="*/ 717 w 2744"/>
                  <a:gd name="T117" fmla="*/ 2 h 1201"/>
                  <a:gd name="T118" fmla="*/ 701 w 2744"/>
                  <a:gd name="T119" fmla="*/ 109 h 1201"/>
                  <a:gd name="T120" fmla="*/ 585 w 2744"/>
                  <a:gd name="T121" fmla="*/ 109 h 1201"/>
                  <a:gd name="T122" fmla="*/ 358 w 2744"/>
                  <a:gd name="T123" fmla="*/ 56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4" h="1201">
                    <a:moveTo>
                      <a:pt x="2150" y="1090"/>
                    </a:moveTo>
                    <a:lnTo>
                      <a:pt x="2178" y="1090"/>
                    </a:lnTo>
                    <a:lnTo>
                      <a:pt x="2211" y="1090"/>
                    </a:lnTo>
                    <a:lnTo>
                      <a:pt x="2250" y="1090"/>
                    </a:lnTo>
                    <a:lnTo>
                      <a:pt x="2293" y="1090"/>
                    </a:lnTo>
                    <a:lnTo>
                      <a:pt x="2343" y="1090"/>
                    </a:lnTo>
                    <a:lnTo>
                      <a:pt x="2692" y="1090"/>
                    </a:lnTo>
                    <a:lnTo>
                      <a:pt x="2709" y="1093"/>
                    </a:lnTo>
                    <a:lnTo>
                      <a:pt x="2724" y="1101"/>
                    </a:lnTo>
                    <a:lnTo>
                      <a:pt x="2735" y="1114"/>
                    </a:lnTo>
                    <a:lnTo>
                      <a:pt x="2742" y="1128"/>
                    </a:lnTo>
                    <a:lnTo>
                      <a:pt x="2744" y="1145"/>
                    </a:lnTo>
                    <a:lnTo>
                      <a:pt x="2742" y="1163"/>
                    </a:lnTo>
                    <a:lnTo>
                      <a:pt x="2735" y="1178"/>
                    </a:lnTo>
                    <a:lnTo>
                      <a:pt x="2724" y="1189"/>
                    </a:lnTo>
                    <a:lnTo>
                      <a:pt x="2709" y="1198"/>
                    </a:lnTo>
                    <a:lnTo>
                      <a:pt x="2692" y="1201"/>
                    </a:lnTo>
                    <a:lnTo>
                      <a:pt x="2692" y="1201"/>
                    </a:lnTo>
                    <a:lnTo>
                      <a:pt x="2692" y="1201"/>
                    </a:lnTo>
                    <a:lnTo>
                      <a:pt x="2691" y="1201"/>
                    </a:lnTo>
                    <a:lnTo>
                      <a:pt x="2611" y="1201"/>
                    </a:lnTo>
                    <a:lnTo>
                      <a:pt x="2587" y="1201"/>
                    </a:lnTo>
                    <a:lnTo>
                      <a:pt x="2559" y="1201"/>
                    </a:lnTo>
                    <a:lnTo>
                      <a:pt x="2525" y="1201"/>
                    </a:lnTo>
                    <a:lnTo>
                      <a:pt x="2486" y="1201"/>
                    </a:lnTo>
                    <a:lnTo>
                      <a:pt x="2443" y="1201"/>
                    </a:lnTo>
                    <a:lnTo>
                      <a:pt x="2393" y="1201"/>
                    </a:lnTo>
                    <a:lnTo>
                      <a:pt x="2275" y="1201"/>
                    </a:lnTo>
                    <a:lnTo>
                      <a:pt x="2205" y="1201"/>
                    </a:lnTo>
                    <a:lnTo>
                      <a:pt x="2128" y="1201"/>
                    </a:lnTo>
                    <a:lnTo>
                      <a:pt x="2045" y="1201"/>
                    </a:lnTo>
                    <a:lnTo>
                      <a:pt x="2028" y="1198"/>
                    </a:lnTo>
                    <a:lnTo>
                      <a:pt x="2014" y="1189"/>
                    </a:lnTo>
                    <a:lnTo>
                      <a:pt x="2003" y="1178"/>
                    </a:lnTo>
                    <a:lnTo>
                      <a:pt x="1994" y="1163"/>
                    </a:lnTo>
                    <a:lnTo>
                      <a:pt x="1991" y="1145"/>
                    </a:lnTo>
                    <a:lnTo>
                      <a:pt x="1994" y="1128"/>
                    </a:lnTo>
                    <a:lnTo>
                      <a:pt x="2003" y="1114"/>
                    </a:lnTo>
                    <a:lnTo>
                      <a:pt x="2014" y="1101"/>
                    </a:lnTo>
                    <a:lnTo>
                      <a:pt x="2028" y="1093"/>
                    </a:lnTo>
                    <a:lnTo>
                      <a:pt x="2045" y="1090"/>
                    </a:lnTo>
                    <a:lnTo>
                      <a:pt x="2125" y="1090"/>
                    </a:lnTo>
                    <a:lnTo>
                      <a:pt x="2150" y="1090"/>
                    </a:lnTo>
                    <a:close/>
                    <a:moveTo>
                      <a:pt x="1155" y="1090"/>
                    </a:moveTo>
                    <a:lnTo>
                      <a:pt x="1183" y="1090"/>
                    </a:lnTo>
                    <a:lnTo>
                      <a:pt x="1216" y="1090"/>
                    </a:lnTo>
                    <a:lnTo>
                      <a:pt x="1255" y="1090"/>
                    </a:lnTo>
                    <a:lnTo>
                      <a:pt x="1298" y="1090"/>
                    </a:lnTo>
                    <a:lnTo>
                      <a:pt x="1348" y="1090"/>
                    </a:lnTo>
                    <a:lnTo>
                      <a:pt x="1694" y="1090"/>
                    </a:lnTo>
                    <a:lnTo>
                      <a:pt x="1711" y="1093"/>
                    </a:lnTo>
                    <a:lnTo>
                      <a:pt x="1725" y="1101"/>
                    </a:lnTo>
                    <a:lnTo>
                      <a:pt x="1737" y="1114"/>
                    </a:lnTo>
                    <a:lnTo>
                      <a:pt x="1744" y="1128"/>
                    </a:lnTo>
                    <a:lnTo>
                      <a:pt x="1746" y="1145"/>
                    </a:lnTo>
                    <a:lnTo>
                      <a:pt x="1744" y="1163"/>
                    </a:lnTo>
                    <a:lnTo>
                      <a:pt x="1737" y="1178"/>
                    </a:lnTo>
                    <a:lnTo>
                      <a:pt x="1725" y="1189"/>
                    </a:lnTo>
                    <a:lnTo>
                      <a:pt x="1711" y="1198"/>
                    </a:lnTo>
                    <a:lnTo>
                      <a:pt x="1694" y="1201"/>
                    </a:lnTo>
                    <a:lnTo>
                      <a:pt x="1694" y="1201"/>
                    </a:lnTo>
                    <a:lnTo>
                      <a:pt x="1694" y="1201"/>
                    </a:lnTo>
                    <a:lnTo>
                      <a:pt x="1693" y="1201"/>
                    </a:lnTo>
                    <a:lnTo>
                      <a:pt x="1614" y="1201"/>
                    </a:lnTo>
                    <a:lnTo>
                      <a:pt x="1589" y="1201"/>
                    </a:lnTo>
                    <a:lnTo>
                      <a:pt x="1562" y="1201"/>
                    </a:lnTo>
                    <a:lnTo>
                      <a:pt x="1528" y="1201"/>
                    </a:lnTo>
                    <a:lnTo>
                      <a:pt x="1490" y="1201"/>
                    </a:lnTo>
                    <a:lnTo>
                      <a:pt x="1446" y="1201"/>
                    </a:lnTo>
                    <a:lnTo>
                      <a:pt x="1397" y="1201"/>
                    </a:lnTo>
                    <a:lnTo>
                      <a:pt x="1280" y="1201"/>
                    </a:lnTo>
                    <a:lnTo>
                      <a:pt x="1211" y="1201"/>
                    </a:lnTo>
                    <a:lnTo>
                      <a:pt x="1134" y="1201"/>
                    </a:lnTo>
                    <a:lnTo>
                      <a:pt x="1050" y="1201"/>
                    </a:lnTo>
                    <a:lnTo>
                      <a:pt x="1035" y="1198"/>
                    </a:lnTo>
                    <a:lnTo>
                      <a:pt x="1021" y="1189"/>
                    </a:lnTo>
                    <a:lnTo>
                      <a:pt x="1010" y="1178"/>
                    </a:lnTo>
                    <a:lnTo>
                      <a:pt x="1001" y="1163"/>
                    </a:lnTo>
                    <a:lnTo>
                      <a:pt x="998" y="1145"/>
                    </a:lnTo>
                    <a:lnTo>
                      <a:pt x="1001" y="1128"/>
                    </a:lnTo>
                    <a:lnTo>
                      <a:pt x="1010" y="1114"/>
                    </a:lnTo>
                    <a:lnTo>
                      <a:pt x="1021" y="1101"/>
                    </a:lnTo>
                    <a:lnTo>
                      <a:pt x="1035" y="1093"/>
                    </a:lnTo>
                    <a:lnTo>
                      <a:pt x="1050" y="1090"/>
                    </a:lnTo>
                    <a:lnTo>
                      <a:pt x="1131" y="1090"/>
                    </a:lnTo>
                    <a:lnTo>
                      <a:pt x="1155" y="1090"/>
                    </a:lnTo>
                    <a:close/>
                    <a:moveTo>
                      <a:pt x="158" y="1090"/>
                    </a:moveTo>
                    <a:lnTo>
                      <a:pt x="186" y="1090"/>
                    </a:lnTo>
                    <a:lnTo>
                      <a:pt x="220" y="1090"/>
                    </a:lnTo>
                    <a:lnTo>
                      <a:pt x="258" y="1090"/>
                    </a:lnTo>
                    <a:lnTo>
                      <a:pt x="302" y="1090"/>
                    </a:lnTo>
                    <a:lnTo>
                      <a:pt x="352" y="1090"/>
                    </a:lnTo>
                    <a:lnTo>
                      <a:pt x="701" y="1090"/>
                    </a:lnTo>
                    <a:lnTo>
                      <a:pt x="717" y="1093"/>
                    </a:lnTo>
                    <a:lnTo>
                      <a:pt x="732" y="1101"/>
                    </a:lnTo>
                    <a:lnTo>
                      <a:pt x="744" y="1114"/>
                    </a:lnTo>
                    <a:lnTo>
                      <a:pt x="751" y="1128"/>
                    </a:lnTo>
                    <a:lnTo>
                      <a:pt x="753" y="1145"/>
                    </a:lnTo>
                    <a:lnTo>
                      <a:pt x="751" y="1163"/>
                    </a:lnTo>
                    <a:lnTo>
                      <a:pt x="744" y="1178"/>
                    </a:lnTo>
                    <a:lnTo>
                      <a:pt x="732" y="1189"/>
                    </a:lnTo>
                    <a:lnTo>
                      <a:pt x="717" y="1198"/>
                    </a:lnTo>
                    <a:lnTo>
                      <a:pt x="701" y="1201"/>
                    </a:lnTo>
                    <a:lnTo>
                      <a:pt x="701" y="1201"/>
                    </a:lnTo>
                    <a:lnTo>
                      <a:pt x="701" y="1201"/>
                    </a:lnTo>
                    <a:lnTo>
                      <a:pt x="699" y="1201"/>
                    </a:lnTo>
                    <a:lnTo>
                      <a:pt x="620" y="1201"/>
                    </a:lnTo>
                    <a:lnTo>
                      <a:pt x="595" y="1201"/>
                    </a:lnTo>
                    <a:lnTo>
                      <a:pt x="567" y="1201"/>
                    </a:lnTo>
                    <a:lnTo>
                      <a:pt x="534" y="1201"/>
                    </a:lnTo>
                    <a:lnTo>
                      <a:pt x="495" y="1201"/>
                    </a:lnTo>
                    <a:lnTo>
                      <a:pt x="451" y="1201"/>
                    </a:lnTo>
                    <a:lnTo>
                      <a:pt x="402" y="1201"/>
                    </a:lnTo>
                    <a:lnTo>
                      <a:pt x="283" y="1201"/>
                    </a:lnTo>
                    <a:lnTo>
                      <a:pt x="214" y="1201"/>
                    </a:lnTo>
                    <a:lnTo>
                      <a:pt x="137" y="1201"/>
                    </a:lnTo>
                    <a:lnTo>
                      <a:pt x="53" y="1201"/>
                    </a:lnTo>
                    <a:lnTo>
                      <a:pt x="37" y="1198"/>
                    </a:lnTo>
                    <a:lnTo>
                      <a:pt x="23" y="1189"/>
                    </a:lnTo>
                    <a:lnTo>
                      <a:pt x="11" y="1178"/>
                    </a:lnTo>
                    <a:lnTo>
                      <a:pt x="3" y="1163"/>
                    </a:lnTo>
                    <a:lnTo>
                      <a:pt x="0" y="1145"/>
                    </a:lnTo>
                    <a:lnTo>
                      <a:pt x="3" y="1128"/>
                    </a:lnTo>
                    <a:lnTo>
                      <a:pt x="11" y="1114"/>
                    </a:lnTo>
                    <a:lnTo>
                      <a:pt x="23" y="1101"/>
                    </a:lnTo>
                    <a:lnTo>
                      <a:pt x="37" y="1093"/>
                    </a:lnTo>
                    <a:lnTo>
                      <a:pt x="53" y="1090"/>
                    </a:lnTo>
                    <a:lnTo>
                      <a:pt x="134" y="1090"/>
                    </a:lnTo>
                    <a:lnTo>
                      <a:pt x="158" y="1090"/>
                    </a:lnTo>
                    <a:close/>
                    <a:moveTo>
                      <a:pt x="2150" y="814"/>
                    </a:moveTo>
                    <a:lnTo>
                      <a:pt x="2178" y="814"/>
                    </a:lnTo>
                    <a:lnTo>
                      <a:pt x="2211" y="814"/>
                    </a:lnTo>
                    <a:lnTo>
                      <a:pt x="2692" y="814"/>
                    </a:lnTo>
                    <a:lnTo>
                      <a:pt x="2709" y="818"/>
                    </a:lnTo>
                    <a:lnTo>
                      <a:pt x="2724" y="826"/>
                    </a:lnTo>
                    <a:lnTo>
                      <a:pt x="2735" y="838"/>
                    </a:lnTo>
                    <a:lnTo>
                      <a:pt x="2742" y="854"/>
                    </a:lnTo>
                    <a:lnTo>
                      <a:pt x="2744" y="873"/>
                    </a:lnTo>
                    <a:lnTo>
                      <a:pt x="2742" y="891"/>
                    </a:lnTo>
                    <a:lnTo>
                      <a:pt x="2735" y="907"/>
                    </a:lnTo>
                    <a:lnTo>
                      <a:pt x="2724" y="919"/>
                    </a:lnTo>
                    <a:lnTo>
                      <a:pt x="2709" y="927"/>
                    </a:lnTo>
                    <a:lnTo>
                      <a:pt x="2692" y="930"/>
                    </a:lnTo>
                    <a:lnTo>
                      <a:pt x="2692" y="930"/>
                    </a:lnTo>
                    <a:lnTo>
                      <a:pt x="2692" y="930"/>
                    </a:lnTo>
                    <a:lnTo>
                      <a:pt x="2691" y="930"/>
                    </a:lnTo>
                    <a:lnTo>
                      <a:pt x="2671" y="930"/>
                    </a:lnTo>
                    <a:lnTo>
                      <a:pt x="2661" y="930"/>
                    </a:lnTo>
                    <a:lnTo>
                      <a:pt x="2648" y="930"/>
                    </a:lnTo>
                    <a:lnTo>
                      <a:pt x="2611" y="930"/>
                    </a:lnTo>
                    <a:lnTo>
                      <a:pt x="2587" y="930"/>
                    </a:lnTo>
                    <a:lnTo>
                      <a:pt x="2559" y="930"/>
                    </a:lnTo>
                    <a:lnTo>
                      <a:pt x="2525" y="930"/>
                    </a:lnTo>
                    <a:lnTo>
                      <a:pt x="2486" y="930"/>
                    </a:lnTo>
                    <a:lnTo>
                      <a:pt x="2443" y="930"/>
                    </a:lnTo>
                    <a:lnTo>
                      <a:pt x="2393" y="930"/>
                    </a:lnTo>
                    <a:lnTo>
                      <a:pt x="2275" y="930"/>
                    </a:lnTo>
                    <a:lnTo>
                      <a:pt x="2205" y="930"/>
                    </a:lnTo>
                    <a:lnTo>
                      <a:pt x="2128" y="930"/>
                    </a:lnTo>
                    <a:lnTo>
                      <a:pt x="2045" y="930"/>
                    </a:lnTo>
                    <a:lnTo>
                      <a:pt x="2028" y="927"/>
                    </a:lnTo>
                    <a:lnTo>
                      <a:pt x="2014" y="919"/>
                    </a:lnTo>
                    <a:lnTo>
                      <a:pt x="2003" y="907"/>
                    </a:lnTo>
                    <a:lnTo>
                      <a:pt x="1994" y="891"/>
                    </a:lnTo>
                    <a:lnTo>
                      <a:pt x="1991" y="873"/>
                    </a:lnTo>
                    <a:lnTo>
                      <a:pt x="1994" y="854"/>
                    </a:lnTo>
                    <a:lnTo>
                      <a:pt x="2003" y="838"/>
                    </a:lnTo>
                    <a:lnTo>
                      <a:pt x="2014" y="826"/>
                    </a:lnTo>
                    <a:lnTo>
                      <a:pt x="2028" y="818"/>
                    </a:lnTo>
                    <a:lnTo>
                      <a:pt x="2045" y="814"/>
                    </a:lnTo>
                    <a:lnTo>
                      <a:pt x="2125" y="814"/>
                    </a:lnTo>
                    <a:lnTo>
                      <a:pt x="2150" y="814"/>
                    </a:lnTo>
                    <a:close/>
                    <a:moveTo>
                      <a:pt x="1155" y="814"/>
                    </a:moveTo>
                    <a:lnTo>
                      <a:pt x="1183" y="814"/>
                    </a:lnTo>
                    <a:lnTo>
                      <a:pt x="1216" y="814"/>
                    </a:lnTo>
                    <a:lnTo>
                      <a:pt x="1694" y="814"/>
                    </a:lnTo>
                    <a:lnTo>
                      <a:pt x="1711" y="818"/>
                    </a:lnTo>
                    <a:lnTo>
                      <a:pt x="1725" y="826"/>
                    </a:lnTo>
                    <a:lnTo>
                      <a:pt x="1737" y="838"/>
                    </a:lnTo>
                    <a:lnTo>
                      <a:pt x="1744" y="854"/>
                    </a:lnTo>
                    <a:lnTo>
                      <a:pt x="1746" y="873"/>
                    </a:lnTo>
                    <a:lnTo>
                      <a:pt x="1744" y="891"/>
                    </a:lnTo>
                    <a:lnTo>
                      <a:pt x="1737" y="907"/>
                    </a:lnTo>
                    <a:lnTo>
                      <a:pt x="1725" y="919"/>
                    </a:lnTo>
                    <a:lnTo>
                      <a:pt x="1711" y="927"/>
                    </a:lnTo>
                    <a:lnTo>
                      <a:pt x="1694" y="930"/>
                    </a:lnTo>
                    <a:lnTo>
                      <a:pt x="1694" y="930"/>
                    </a:lnTo>
                    <a:lnTo>
                      <a:pt x="1694" y="930"/>
                    </a:lnTo>
                    <a:lnTo>
                      <a:pt x="1693" y="930"/>
                    </a:lnTo>
                    <a:lnTo>
                      <a:pt x="1673" y="930"/>
                    </a:lnTo>
                    <a:lnTo>
                      <a:pt x="1663" y="930"/>
                    </a:lnTo>
                    <a:lnTo>
                      <a:pt x="1650" y="930"/>
                    </a:lnTo>
                    <a:lnTo>
                      <a:pt x="1614" y="930"/>
                    </a:lnTo>
                    <a:lnTo>
                      <a:pt x="1589" y="930"/>
                    </a:lnTo>
                    <a:lnTo>
                      <a:pt x="1562" y="930"/>
                    </a:lnTo>
                    <a:lnTo>
                      <a:pt x="1528" y="930"/>
                    </a:lnTo>
                    <a:lnTo>
                      <a:pt x="1490" y="930"/>
                    </a:lnTo>
                    <a:lnTo>
                      <a:pt x="1446" y="930"/>
                    </a:lnTo>
                    <a:lnTo>
                      <a:pt x="1397" y="930"/>
                    </a:lnTo>
                    <a:lnTo>
                      <a:pt x="1280" y="930"/>
                    </a:lnTo>
                    <a:lnTo>
                      <a:pt x="1211" y="930"/>
                    </a:lnTo>
                    <a:lnTo>
                      <a:pt x="1134" y="930"/>
                    </a:lnTo>
                    <a:lnTo>
                      <a:pt x="1050" y="930"/>
                    </a:lnTo>
                    <a:lnTo>
                      <a:pt x="1035" y="927"/>
                    </a:lnTo>
                    <a:lnTo>
                      <a:pt x="1021" y="919"/>
                    </a:lnTo>
                    <a:lnTo>
                      <a:pt x="1010" y="907"/>
                    </a:lnTo>
                    <a:lnTo>
                      <a:pt x="1001" y="891"/>
                    </a:lnTo>
                    <a:lnTo>
                      <a:pt x="998" y="873"/>
                    </a:lnTo>
                    <a:lnTo>
                      <a:pt x="1001" y="854"/>
                    </a:lnTo>
                    <a:lnTo>
                      <a:pt x="1010" y="838"/>
                    </a:lnTo>
                    <a:lnTo>
                      <a:pt x="1021" y="826"/>
                    </a:lnTo>
                    <a:lnTo>
                      <a:pt x="1035" y="818"/>
                    </a:lnTo>
                    <a:lnTo>
                      <a:pt x="1050" y="814"/>
                    </a:lnTo>
                    <a:lnTo>
                      <a:pt x="1131" y="814"/>
                    </a:lnTo>
                    <a:lnTo>
                      <a:pt x="1155" y="814"/>
                    </a:lnTo>
                    <a:close/>
                    <a:moveTo>
                      <a:pt x="158" y="814"/>
                    </a:moveTo>
                    <a:lnTo>
                      <a:pt x="186" y="814"/>
                    </a:lnTo>
                    <a:lnTo>
                      <a:pt x="220" y="814"/>
                    </a:lnTo>
                    <a:lnTo>
                      <a:pt x="701" y="814"/>
                    </a:lnTo>
                    <a:lnTo>
                      <a:pt x="717" y="818"/>
                    </a:lnTo>
                    <a:lnTo>
                      <a:pt x="732" y="826"/>
                    </a:lnTo>
                    <a:lnTo>
                      <a:pt x="744" y="838"/>
                    </a:lnTo>
                    <a:lnTo>
                      <a:pt x="751" y="854"/>
                    </a:lnTo>
                    <a:lnTo>
                      <a:pt x="753" y="873"/>
                    </a:lnTo>
                    <a:lnTo>
                      <a:pt x="751" y="891"/>
                    </a:lnTo>
                    <a:lnTo>
                      <a:pt x="744" y="907"/>
                    </a:lnTo>
                    <a:lnTo>
                      <a:pt x="732" y="919"/>
                    </a:lnTo>
                    <a:lnTo>
                      <a:pt x="717" y="927"/>
                    </a:lnTo>
                    <a:lnTo>
                      <a:pt x="701" y="930"/>
                    </a:lnTo>
                    <a:lnTo>
                      <a:pt x="701" y="930"/>
                    </a:lnTo>
                    <a:lnTo>
                      <a:pt x="701" y="930"/>
                    </a:lnTo>
                    <a:lnTo>
                      <a:pt x="699" y="930"/>
                    </a:lnTo>
                    <a:lnTo>
                      <a:pt x="680" y="930"/>
                    </a:lnTo>
                    <a:lnTo>
                      <a:pt x="670" y="930"/>
                    </a:lnTo>
                    <a:lnTo>
                      <a:pt x="657" y="930"/>
                    </a:lnTo>
                    <a:lnTo>
                      <a:pt x="620" y="930"/>
                    </a:lnTo>
                    <a:lnTo>
                      <a:pt x="595" y="930"/>
                    </a:lnTo>
                    <a:lnTo>
                      <a:pt x="567" y="930"/>
                    </a:lnTo>
                    <a:lnTo>
                      <a:pt x="534" y="930"/>
                    </a:lnTo>
                    <a:lnTo>
                      <a:pt x="495" y="930"/>
                    </a:lnTo>
                    <a:lnTo>
                      <a:pt x="451" y="930"/>
                    </a:lnTo>
                    <a:lnTo>
                      <a:pt x="402" y="930"/>
                    </a:lnTo>
                    <a:lnTo>
                      <a:pt x="283" y="930"/>
                    </a:lnTo>
                    <a:lnTo>
                      <a:pt x="214" y="930"/>
                    </a:lnTo>
                    <a:lnTo>
                      <a:pt x="137" y="930"/>
                    </a:lnTo>
                    <a:lnTo>
                      <a:pt x="53" y="930"/>
                    </a:lnTo>
                    <a:lnTo>
                      <a:pt x="37" y="927"/>
                    </a:lnTo>
                    <a:lnTo>
                      <a:pt x="23" y="919"/>
                    </a:lnTo>
                    <a:lnTo>
                      <a:pt x="11" y="907"/>
                    </a:lnTo>
                    <a:lnTo>
                      <a:pt x="3" y="891"/>
                    </a:lnTo>
                    <a:lnTo>
                      <a:pt x="0" y="873"/>
                    </a:lnTo>
                    <a:lnTo>
                      <a:pt x="3" y="854"/>
                    </a:lnTo>
                    <a:lnTo>
                      <a:pt x="11" y="838"/>
                    </a:lnTo>
                    <a:lnTo>
                      <a:pt x="23" y="826"/>
                    </a:lnTo>
                    <a:lnTo>
                      <a:pt x="37" y="818"/>
                    </a:lnTo>
                    <a:lnTo>
                      <a:pt x="53" y="814"/>
                    </a:lnTo>
                    <a:lnTo>
                      <a:pt x="134" y="814"/>
                    </a:lnTo>
                    <a:lnTo>
                      <a:pt x="158" y="814"/>
                    </a:lnTo>
                    <a:close/>
                    <a:moveTo>
                      <a:pt x="2045" y="545"/>
                    </a:moveTo>
                    <a:lnTo>
                      <a:pt x="2692" y="545"/>
                    </a:lnTo>
                    <a:lnTo>
                      <a:pt x="2709" y="548"/>
                    </a:lnTo>
                    <a:lnTo>
                      <a:pt x="2724" y="555"/>
                    </a:lnTo>
                    <a:lnTo>
                      <a:pt x="2735" y="568"/>
                    </a:lnTo>
                    <a:lnTo>
                      <a:pt x="2742" y="582"/>
                    </a:lnTo>
                    <a:lnTo>
                      <a:pt x="2744" y="600"/>
                    </a:lnTo>
                    <a:lnTo>
                      <a:pt x="2742" y="617"/>
                    </a:lnTo>
                    <a:lnTo>
                      <a:pt x="2735" y="632"/>
                    </a:lnTo>
                    <a:lnTo>
                      <a:pt x="2724" y="644"/>
                    </a:lnTo>
                    <a:lnTo>
                      <a:pt x="2709" y="652"/>
                    </a:lnTo>
                    <a:lnTo>
                      <a:pt x="2692" y="655"/>
                    </a:lnTo>
                    <a:lnTo>
                      <a:pt x="2045" y="655"/>
                    </a:lnTo>
                    <a:lnTo>
                      <a:pt x="2028" y="652"/>
                    </a:lnTo>
                    <a:lnTo>
                      <a:pt x="2014" y="644"/>
                    </a:lnTo>
                    <a:lnTo>
                      <a:pt x="2003" y="632"/>
                    </a:lnTo>
                    <a:lnTo>
                      <a:pt x="1994" y="617"/>
                    </a:lnTo>
                    <a:lnTo>
                      <a:pt x="1991" y="600"/>
                    </a:lnTo>
                    <a:lnTo>
                      <a:pt x="1994" y="582"/>
                    </a:lnTo>
                    <a:lnTo>
                      <a:pt x="2003" y="568"/>
                    </a:lnTo>
                    <a:lnTo>
                      <a:pt x="2014" y="555"/>
                    </a:lnTo>
                    <a:lnTo>
                      <a:pt x="2028" y="548"/>
                    </a:lnTo>
                    <a:lnTo>
                      <a:pt x="2045" y="545"/>
                    </a:lnTo>
                    <a:close/>
                    <a:moveTo>
                      <a:pt x="1050" y="545"/>
                    </a:moveTo>
                    <a:lnTo>
                      <a:pt x="1694" y="545"/>
                    </a:lnTo>
                    <a:lnTo>
                      <a:pt x="1711" y="548"/>
                    </a:lnTo>
                    <a:lnTo>
                      <a:pt x="1725" y="555"/>
                    </a:lnTo>
                    <a:lnTo>
                      <a:pt x="1737" y="568"/>
                    </a:lnTo>
                    <a:lnTo>
                      <a:pt x="1744" y="582"/>
                    </a:lnTo>
                    <a:lnTo>
                      <a:pt x="1746" y="600"/>
                    </a:lnTo>
                    <a:lnTo>
                      <a:pt x="1744" y="617"/>
                    </a:lnTo>
                    <a:lnTo>
                      <a:pt x="1737" y="632"/>
                    </a:lnTo>
                    <a:lnTo>
                      <a:pt x="1725" y="644"/>
                    </a:lnTo>
                    <a:lnTo>
                      <a:pt x="1711" y="652"/>
                    </a:lnTo>
                    <a:lnTo>
                      <a:pt x="1694" y="655"/>
                    </a:lnTo>
                    <a:lnTo>
                      <a:pt x="1050" y="655"/>
                    </a:lnTo>
                    <a:lnTo>
                      <a:pt x="1035" y="652"/>
                    </a:lnTo>
                    <a:lnTo>
                      <a:pt x="1021" y="644"/>
                    </a:lnTo>
                    <a:lnTo>
                      <a:pt x="1010" y="632"/>
                    </a:lnTo>
                    <a:lnTo>
                      <a:pt x="1001" y="617"/>
                    </a:lnTo>
                    <a:lnTo>
                      <a:pt x="998" y="600"/>
                    </a:lnTo>
                    <a:lnTo>
                      <a:pt x="1001" y="582"/>
                    </a:lnTo>
                    <a:lnTo>
                      <a:pt x="1010" y="568"/>
                    </a:lnTo>
                    <a:lnTo>
                      <a:pt x="1021" y="555"/>
                    </a:lnTo>
                    <a:lnTo>
                      <a:pt x="1035" y="548"/>
                    </a:lnTo>
                    <a:lnTo>
                      <a:pt x="1050" y="545"/>
                    </a:lnTo>
                    <a:close/>
                    <a:moveTo>
                      <a:pt x="53" y="545"/>
                    </a:moveTo>
                    <a:lnTo>
                      <a:pt x="701" y="545"/>
                    </a:lnTo>
                    <a:lnTo>
                      <a:pt x="717" y="548"/>
                    </a:lnTo>
                    <a:lnTo>
                      <a:pt x="732" y="555"/>
                    </a:lnTo>
                    <a:lnTo>
                      <a:pt x="744" y="568"/>
                    </a:lnTo>
                    <a:lnTo>
                      <a:pt x="751" y="582"/>
                    </a:lnTo>
                    <a:lnTo>
                      <a:pt x="753" y="600"/>
                    </a:lnTo>
                    <a:lnTo>
                      <a:pt x="751" y="617"/>
                    </a:lnTo>
                    <a:lnTo>
                      <a:pt x="744" y="632"/>
                    </a:lnTo>
                    <a:lnTo>
                      <a:pt x="732" y="644"/>
                    </a:lnTo>
                    <a:lnTo>
                      <a:pt x="717" y="652"/>
                    </a:lnTo>
                    <a:lnTo>
                      <a:pt x="701" y="655"/>
                    </a:lnTo>
                    <a:lnTo>
                      <a:pt x="53" y="655"/>
                    </a:lnTo>
                    <a:lnTo>
                      <a:pt x="37" y="652"/>
                    </a:lnTo>
                    <a:lnTo>
                      <a:pt x="23" y="644"/>
                    </a:lnTo>
                    <a:lnTo>
                      <a:pt x="11" y="632"/>
                    </a:lnTo>
                    <a:lnTo>
                      <a:pt x="3" y="617"/>
                    </a:lnTo>
                    <a:lnTo>
                      <a:pt x="0" y="600"/>
                    </a:lnTo>
                    <a:lnTo>
                      <a:pt x="3" y="582"/>
                    </a:lnTo>
                    <a:lnTo>
                      <a:pt x="11" y="568"/>
                    </a:lnTo>
                    <a:lnTo>
                      <a:pt x="23" y="555"/>
                    </a:lnTo>
                    <a:lnTo>
                      <a:pt x="37" y="548"/>
                    </a:lnTo>
                    <a:lnTo>
                      <a:pt x="53" y="545"/>
                    </a:lnTo>
                    <a:close/>
                    <a:moveTo>
                      <a:pt x="2045" y="274"/>
                    </a:moveTo>
                    <a:lnTo>
                      <a:pt x="2125" y="274"/>
                    </a:lnTo>
                    <a:lnTo>
                      <a:pt x="2150" y="274"/>
                    </a:lnTo>
                    <a:lnTo>
                      <a:pt x="2178" y="274"/>
                    </a:lnTo>
                    <a:lnTo>
                      <a:pt x="2692" y="274"/>
                    </a:lnTo>
                    <a:lnTo>
                      <a:pt x="2709" y="278"/>
                    </a:lnTo>
                    <a:lnTo>
                      <a:pt x="2724" y="286"/>
                    </a:lnTo>
                    <a:lnTo>
                      <a:pt x="2735" y="297"/>
                    </a:lnTo>
                    <a:lnTo>
                      <a:pt x="2742" y="312"/>
                    </a:lnTo>
                    <a:lnTo>
                      <a:pt x="2744" y="330"/>
                    </a:lnTo>
                    <a:lnTo>
                      <a:pt x="2742" y="347"/>
                    </a:lnTo>
                    <a:lnTo>
                      <a:pt x="2735" y="362"/>
                    </a:lnTo>
                    <a:lnTo>
                      <a:pt x="2724" y="374"/>
                    </a:lnTo>
                    <a:lnTo>
                      <a:pt x="2709" y="382"/>
                    </a:lnTo>
                    <a:lnTo>
                      <a:pt x="2692" y="385"/>
                    </a:lnTo>
                    <a:lnTo>
                      <a:pt x="2692" y="385"/>
                    </a:lnTo>
                    <a:lnTo>
                      <a:pt x="2692" y="385"/>
                    </a:lnTo>
                    <a:lnTo>
                      <a:pt x="2691" y="385"/>
                    </a:lnTo>
                    <a:lnTo>
                      <a:pt x="2587" y="385"/>
                    </a:lnTo>
                    <a:lnTo>
                      <a:pt x="2559" y="385"/>
                    </a:lnTo>
                    <a:lnTo>
                      <a:pt x="2525" y="385"/>
                    </a:lnTo>
                    <a:lnTo>
                      <a:pt x="2486" y="385"/>
                    </a:lnTo>
                    <a:lnTo>
                      <a:pt x="2443" y="385"/>
                    </a:lnTo>
                    <a:lnTo>
                      <a:pt x="2393" y="385"/>
                    </a:lnTo>
                    <a:lnTo>
                      <a:pt x="2045" y="385"/>
                    </a:lnTo>
                    <a:lnTo>
                      <a:pt x="2028" y="382"/>
                    </a:lnTo>
                    <a:lnTo>
                      <a:pt x="2014" y="374"/>
                    </a:lnTo>
                    <a:lnTo>
                      <a:pt x="2003" y="362"/>
                    </a:lnTo>
                    <a:lnTo>
                      <a:pt x="1994" y="347"/>
                    </a:lnTo>
                    <a:lnTo>
                      <a:pt x="1991" y="330"/>
                    </a:lnTo>
                    <a:lnTo>
                      <a:pt x="1994" y="312"/>
                    </a:lnTo>
                    <a:lnTo>
                      <a:pt x="2003" y="297"/>
                    </a:lnTo>
                    <a:lnTo>
                      <a:pt x="2014" y="286"/>
                    </a:lnTo>
                    <a:lnTo>
                      <a:pt x="2028" y="278"/>
                    </a:lnTo>
                    <a:lnTo>
                      <a:pt x="2045" y="274"/>
                    </a:lnTo>
                    <a:close/>
                    <a:moveTo>
                      <a:pt x="1050" y="274"/>
                    </a:moveTo>
                    <a:lnTo>
                      <a:pt x="1131" y="274"/>
                    </a:lnTo>
                    <a:lnTo>
                      <a:pt x="1155" y="274"/>
                    </a:lnTo>
                    <a:lnTo>
                      <a:pt x="1183" y="274"/>
                    </a:lnTo>
                    <a:lnTo>
                      <a:pt x="1694" y="274"/>
                    </a:lnTo>
                    <a:lnTo>
                      <a:pt x="1711" y="278"/>
                    </a:lnTo>
                    <a:lnTo>
                      <a:pt x="1725" y="286"/>
                    </a:lnTo>
                    <a:lnTo>
                      <a:pt x="1737" y="297"/>
                    </a:lnTo>
                    <a:lnTo>
                      <a:pt x="1744" y="312"/>
                    </a:lnTo>
                    <a:lnTo>
                      <a:pt x="1746" y="330"/>
                    </a:lnTo>
                    <a:lnTo>
                      <a:pt x="1744" y="347"/>
                    </a:lnTo>
                    <a:lnTo>
                      <a:pt x="1737" y="362"/>
                    </a:lnTo>
                    <a:lnTo>
                      <a:pt x="1725" y="374"/>
                    </a:lnTo>
                    <a:lnTo>
                      <a:pt x="1711" y="382"/>
                    </a:lnTo>
                    <a:lnTo>
                      <a:pt x="1694" y="385"/>
                    </a:lnTo>
                    <a:lnTo>
                      <a:pt x="1694" y="385"/>
                    </a:lnTo>
                    <a:lnTo>
                      <a:pt x="1694" y="385"/>
                    </a:lnTo>
                    <a:lnTo>
                      <a:pt x="1693" y="385"/>
                    </a:lnTo>
                    <a:lnTo>
                      <a:pt x="1589" y="385"/>
                    </a:lnTo>
                    <a:lnTo>
                      <a:pt x="1562" y="385"/>
                    </a:lnTo>
                    <a:lnTo>
                      <a:pt x="1528" y="385"/>
                    </a:lnTo>
                    <a:lnTo>
                      <a:pt x="1490" y="385"/>
                    </a:lnTo>
                    <a:lnTo>
                      <a:pt x="1446" y="385"/>
                    </a:lnTo>
                    <a:lnTo>
                      <a:pt x="1397" y="385"/>
                    </a:lnTo>
                    <a:lnTo>
                      <a:pt x="1050" y="385"/>
                    </a:lnTo>
                    <a:lnTo>
                      <a:pt x="1035" y="382"/>
                    </a:lnTo>
                    <a:lnTo>
                      <a:pt x="1021" y="374"/>
                    </a:lnTo>
                    <a:lnTo>
                      <a:pt x="1010" y="362"/>
                    </a:lnTo>
                    <a:lnTo>
                      <a:pt x="1001" y="347"/>
                    </a:lnTo>
                    <a:lnTo>
                      <a:pt x="998" y="330"/>
                    </a:lnTo>
                    <a:lnTo>
                      <a:pt x="1001" y="312"/>
                    </a:lnTo>
                    <a:lnTo>
                      <a:pt x="1010" y="297"/>
                    </a:lnTo>
                    <a:lnTo>
                      <a:pt x="1021" y="286"/>
                    </a:lnTo>
                    <a:lnTo>
                      <a:pt x="1035" y="278"/>
                    </a:lnTo>
                    <a:lnTo>
                      <a:pt x="1050" y="274"/>
                    </a:lnTo>
                    <a:close/>
                    <a:moveTo>
                      <a:pt x="53" y="274"/>
                    </a:moveTo>
                    <a:lnTo>
                      <a:pt x="134" y="274"/>
                    </a:lnTo>
                    <a:lnTo>
                      <a:pt x="158" y="274"/>
                    </a:lnTo>
                    <a:lnTo>
                      <a:pt x="186" y="274"/>
                    </a:lnTo>
                    <a:lnTo>
                      <a:pt x="701" y="274"/>
                    </a:lnTo>
                    <a:lnTo>
                      <a:pt x="717" y="278"/>
                    </a:lnTo>
                    <a:lnTo>
                      <a:pt x="732" y="286"/>
                    </a:lnTo>
                    <a:lnTo>
                      <a:pt x="744" y="297"/>
                    </a:lnTo>
                    <a:lnTo>
                      <a:pt x="751" y="312"/>
                    </a:lnTo>
                    <a:lnTo>
                      <a:pt x="753" y="330"/>
                    </a:lnTo>
                    <a:lnTo>
                      <a:pt x="751" y="347"/>
                    </a:lnTo>
                    <a:lnTo>
                      <a:pt x="744" y="362"/>
                    </a:lnTo>
                    <a:lnTo>
                      <a:pt x="732" y="374"/>
                    </a:lnTo>
                    <a:lnTo>
                      <a:pt x="717" y="382"/>
                    </a:lnTo>
                    <a:lnTo>
                      <a:pt x="701" y="385"/>
                    </a:lnTo>
                    <a:lnTo>
                      <a:pt x="701" y="385"/>
                    </a:lnTo>
                    <a:lnTo>
                      <a:pt x="701" y="385"/>
                    </a:lnTo>
                    <a:lnTo>
                      <a:pt x="699" y="385"/>
                    </a:lnTo>
                    <a:lnTo>
                      <a:pt x="595" y="385"/>
                    </a:lnTo>
                    <a:lnTo>
                      <a:pt x="567" y="385"/>
                    </a:lnTo>
                    <a:lnTo>
                      <a:pt x="534" y="385"/>
                    </a:lnTo>
                    <a:lnTo>
                      <a:pt x="495" y="385"/>
                    </a:lnTo>
                    <a:lnTo>
                      <a:pt x="451" y="385"/>
                    </a:lnTo>
                    <a:lnTo>
                      <a:pt x="402" y="385"/>
                    </a:lnTo>
                    <a:lnTo>
                      <a:pt x="53" y="385"/>
                    </a:lnTo>
                    <a:lnTo>
                      <a:pt x="37" y="382"/>
                    </a:lnTo>
                    <a:lnTo>
                      <a:pt x="23" y="374"/>
                    </a:lnTo>
                    <a:lnTo>
                      <a:pt x="11" y="362"/>
                    </a:lnTo>
                    <a:lnTo>
                      <a:pt x="3" y="347"/>
                    </a:lnTo>
                    <a:lnTo>
                      <a:pt x="0" y="330"/>
                    </a:lnTo>
                    <a:lnTo>
                      <a:pt x="3" y="312"/>
                    </a:lnTo>
                    <a:lnTo>
                      <a:pt x="11" y="297"/>
                    </a:lnTo>
                    <a:lnTo>
                      <a:pt x="23" y="286"/>
                    </a:lnTo>
                    <a:lnTo>
                      <a:pt x="37" y="278"/>
                    </a:lnTo>
                    <a:lnTo>
                      <a:pt x="53" y="274"/>
                    </a:lnTo>
                    <a:close/>
                    <a:moveTo>
                      <a:pt x="2178" y="0"/>
                    </a:moveTo>
                    <a:lnTo>
                      <a:pt x="2211" y="0"/>
                    </a:lnTo>
                    <a:lnTo>
                      <a:pt x="2250" y="0"/>
                    </a:lnTo>
                    <a:lnTo>
                      <a:pt x="2293" y="0"/>
                    </a:lnTo>
                    <a:lnTo>
                      <a:pt x="2343" y="0"/>
                    </a:lnTo>
                    <a:lnTo>
                      <a:pt x="2692" y="0"/>
                    </a:lnTo>
                    <a:lnTo>
                      <a:pt x="2709" y="2"/>
                    </a:lnTo>
                    <a:lnTo>
                      <a:pt x="2724" y="10"/>
                    </a:lnTo>
                    <a:lnTo>
                      <a:pt x="2735" y="22"/>
                    </a:lnTo>
                    <a:lnTo>
                      <a:pt x="2742" y="38"/>
                    </a:lnTo>
                    <a:lnTo>
                      <a:pt x="2744" y="56"/>
                    </a:lnTo>
                    <a:lnTo>
                      <a:pt x="2742" y="73"/>
                    </a:lnTo>
                    <a:lnTo>
                      <a:pt x="2735" y="87"/>
                    </a:lnTo>
                    <a:lnTo>
                      <a:pt x="2724" y="99"/>
                    </a:lnTo>
                    <a:lnTo>
                      <a:pt x="2709" y="106"/>
                    </a:lnTo>
                    <a:lnTo>
                      <a:pt x="2692" y="109"/>
                    </a:lnTo>
                    <a:lnTo>
                      <a:pt x="2692" y="109"/>
                    </a:lnTo>
                    <a:lnTo>
                      <a:pt x="2692" y="109"/>
                    </a:lnTo>
                    <a:lnTo>
                      <a:pt x="2691" y="109"/>
                    </a:lnTo>
                    <a:lnTo>
                      <a:pt x="2671" y="109"/>
                    </a:lnTo>
                    <a:lnTo>
                      <a:pt x="2661" y="109"/>
                    </a:lnTo>
                    <a:lnTo>
                      <a:pt x="2648" y="109"/>
                    </a:lnTo>
                    <a:lnTo>
                      <a:pt x="2611" y="109"/>
                    </a:lnTo>
                    <a:lnTo>
                      <a:pt x="2587" y="109"/>
                    </a:lnTo>
                    <a:lnTo>
                      <a:pt x="2559" y="109"/>
                    </a:lnTo>
                    <a:lnTo>
                      <a:pt x="2525" y="109"/>
                    </a:lnTo>
                    <a:lnTo>
                      <a:pt x="2486" y="109"/>
                    </a:lnTo>
                    <a:lnTo>
                      <a:pt x="2443" y="109"/>
                    </a:lnTo>
                    <a:lnTo>
                      <a:pt x="2393" y="109"/>
                    </a:lnTo>
                    <a:lnTo>
                      <a:pt x="2275" y="109"/>
                    </a:lnTo>
                    <a:lnTo>
                      <a:pt x="2205" y="109"/>
                    </a:lnTo>
                    <a:lnTo>
                      <a:pt x="2128" y="109"/>
                    </a:lnTo>
                    <a:lnTo>
                      <a:pt x="2045" y="109"/>
                    </a:lnTo>
                    <a:lnTo>
                      <a:pt x="2028" y="106"/>
                    </a:lnTo>
                    <a:lnTo>
                      <a:pt x="2014" y="99"/>
                    </a:lnTo>
                    <a:lnTo>
                      <a:pt x="2003" y="87"/>
                    </a:lnTo>
                    <a:lnTo>
                      <a:pt x="1994" y="73"/>
                    </a:lnTo>
                    <a:lnTo>
                      <a:pt x="1991" y="56"/>
                    </a:lnTo>
                    <a:lnTo>
                      <a:pt x="1994" y="38"/>
                    </a:lnTo>
                    <a:lnTo>
                      <a:pt x="2003" y="22"/>
                    </a:lnTo>
                    <a:lnTo>
                      <a:pt x="2014" y="10"/>
                    </a:lnTo>
                    <a:lnTo>
                      <a:pt x="2028" y="2"/>
                    </a:lnTo>
                    <a:lnTo>
                      <a:pt x="2045" y="0"/>
                    </a:lnTo>
                    <a:lnTo>
                      <a:pt x="2125" y="0"/>
                    </a:lnTo>
                    <a:lnTo>
                      <a:pt x="2150" y="0"/>
                    </a:lnTo>
                    <a:lnTo>
                      <a:pt x="2178" y="0"/>
                    </a:lnTo>
                    <a:close/>
                    <a:moveTo>
                      <a:pt x="1183" y="0"/>
                    </a:moveTo>
                    <a:lnTo>
                      <a:pt x="1216" y="0"/>
                    </a:lnTo>
                    <a:lnTo>
                      <a:pt x="1255" y="0"/>
                    </a:lnTo>
                    <a:lnTo>
                      <a:pt x="1298" y="0"/>
                    </a:lnTo>
                    <a:lnTo>
                      <a:pt x="1348" y="0"/>
                    </a:lnTo>
                    <a:lnTo>
                      <a:pt x="1694" y="0"/>
                    </a:lnTo>
                    <a:lnTo>
                      <a:pt x="1711" y="2"/>
                    </a:lnTo>
                    <a:lnTo>
                      <a:pt x="1725" y="10"/>
                    </a:lnTo>
                    <a:lnTo>
                      <a:pt x="1737" y="22"/>
                    </a:lnTo>
                    <a:lnTo>
                      <a:pt x="1744" y="38"/>
                    </a:lnTo>
                    <a:lnTo>
                      <a:pt x="1746" y="56"/>
                    </a:lnTo>
                    <a:lnTo>
                      <a:pt x="1744" y="73"/>
                    </a:lnTo>
                    <a:lnTo>
                      <a:pt x="1737" y="87"/>
                    </a:lnTo>
                    <a:lnTo>
                      <a:pt x="1725" y="99"/>
                    </a:lnTo>
                    <a:lnTo>
                      <a:pt x="1711" y="106"/>
                    </a:lnTo>
                    <a:lnTo>
                      <a:pt x="1694" y="109"/>
                    </a:lnTo>
                    <a:lnTo>
                      <a:pt x="1694" y="109"/>
                    </a:lnTo>
                    <a:lnTo>
                      <a:pt x="1694" y="109"/>
                    </a:lnTo>
                    <a:lnTo>
                      <a:pt x="1693" y="109"/>
                    </a:lnTo>
                    <a:lnTo>
                      <a:pt x="1673" y="109"/>
                    </a:lnTo>
                    <a:lnTo>
                      <a:pt x="1663" y="109"/>
                    </a:lnTo>
                    <a:lnTo>
                      <a:pt x="1650" y="109"/>
                    </a:lnTo>
                    <a:lnTo>
                      <a:pt x="1614" y="109"/>
                    </a:lnTo>
                    <a:lnTo>
                      <a:pt x="1589" y="109"/>
                    </a:lnTo>
                    <a:lnTo>
                      <a:pt x="1562" y="109"/>
                    </a:lnTo>
                    <a:lnTo>
                      <a:pt x="1528" y="109"/>
                    </a:lnTo>
                    <a:lnTo>
                      <a:pt x="1490" y="109"/>
                    </a:lnTo>
                    <a:lnTo>
                      <a:pt x="1446" y="109"/>
                    </a:lnTo>
                    <a:lnTo>
                      <a:pt x="1397" y="109"/>
                    </a:lnTo>
                    <a:lnTo>
                      <a:pt x="1280" y="109"/>
                    </a:lnTo>
                    <a:lnTo>
                      <a:pt x="1211" y="109"/>
                    </a:lnTo>
                    <a:lnTo>
                      <a:pt x="1134" y="109"/>
                    </a:lnTo>
                    <a:lnTo>
                      <a:pt x="1050" y="109"/>
                    </a:lnTo>
                    <a:lnTo>
                      <a:pt x="1035" y="106"/>
                    </a:lnTo>
                    <a:lnTo>
                      <a:pt x="1021" y="99"/>
                    </a:lnTo>
                    <a:lnTo>
                      <a:pt x="1010" y="87"/>
                    </a:lnTo>
                    <a:lnTo>
                      <a:pt x="1001" y="73"/>
                    </a:lnTo>
                    <a:lnTo>
                      <a:pt x="998" y="56"/>
                    </a:lnTo>
                    <a:lnTo>
                      <a:pt x="1001" y="38"/>
                    </a:lnTo>
                    <a:lnTo>
                      <a:pt x="1010" y="22"/>
                    </a:lnTo>
                    <a:lnTo>
                      <a:pt x="1021" y="10"/>
                    </a:lnTo>
                    <a:lnTo>
                      <a:pt x="1035" y="2"/>
                    </a:lnTo>
                    <a:lnTo>
                      <a:pt x="1050" y="0"/>
                    </a:lnTo>
                    <a:lnTo>
                      <a:pt x="1131" y="0"/>
                    </a:lnTo>
                    <a:lnTo>
                      <a:pt x="1155" y="0"/>
                    </a:lnTo>
                    <a:lnTo>
                      <a:pt x="1183" y="0"/>
                    </a:lnTo>
                    <a:close/>
                    <a:moveTo>
                      <a:pt x="410" y="0"/>
                    </a:moveTo>
                    <a:lnTo>
                      <a:pt x="414" y="0"/>
                    </a:lnTo>
                    <a:lnTo>
                      <a:pt x="524" y="0"/>
                    </a:lnTo>
                    <a:lnTo>
                      <a:pt x="558" y="0"/>
                    </a:lnTo>
                    <a:lnTo>
                      <a:pt x="598" y="0"/>
                    </a:lnTo>
                    <a:lnTo>
                      <a:pt x="701" y="0"/>
                    </a:lnTo>
                    <a:lnTo>
                      <a:pt x="717" y="2"/>
                    </a:lnTo>
                    <a:lnTo>
                      <a:pt x="732" y="10"/>
                    </a:lnTo>
                    <a:lnTo>
                      <a:pt x="744" y="22"/>
                    </a:lnTo>
                    <a:lnTo>
                      <a:pt x="751" y="38"/>
                    </a:lnTo>
                    <a:lnTo>
                      <a:pt x="753" y="56"/>
                    </a:lnTo>
                    <a:lnTo>
                      <a:pt x="751" y="73"/>
                    </a:lnTo>
                    <a:lnTo>
                      <a:pt x="744" y="87"/>
                    </a:lnTo>
                    <a:lnTo>
                      <a:pt x="732" y="99"/>
                    </a:lnTo>
                    <a:lnTo>
                      <a:pt x="717" y="106"/>
                    </a:lnTo>
                    <a:lnTo>
                      <a:pt x="701" y="109"/>
                    </a:lnTo>
                    <a:lnTo>
                      <a:pt x="701" y="109"/>
                    </a:lnTo>
                    <a:lnTo>
                      <a:pt x="700" y="109"/>
                    </a:lnTo>
                    <a:lnTo>
                      <a:pt x="699" y="109"/>
                    </a:lnTo>
                    <a:lnTo>
                      <a:pt x="696" y="109"/>
                    </a:lnTo>
                    <a:lnTo>
                      <a:pt x="682" y="109"/>
                    </a:lnTo>
                    <a:lnTo>
                      <a:pt x="671" y="109"/>
                    </a:lnTo>
                    <a:lnTo>
                      <a:pt x="657" y="109"/>
                    </a:lnTo>
                    <a:lnTo>
                      <a:pt x="637" y="109"/>
                    </a:lnTo>
                    <a:lnTo>
                      <a:pt x="585" y="109"/>
                    </a:lnTo>
                    <a:lnTo>
                      <a:pt x="551" y="109"/>
                    </a:lnTo>
                    <a:lnTo>
                      <a:pt x="510" y="109"/>
                    </a:lnTo>
                    <a:lnTo>
                      <a:pt x="463" y="109"/>
                    </a:lnTo>
                    <a:lnTo>
                      <a:pt x="408" y="109"/>
                    </a:lnTo>
                    <a:lnTo>
                      <a:pt x="393" y="106"/>
                    </a:lnTo>
                    <a:lnTo>
                      <a:pt x="379" y="99"/>
                    </a:lnTo>
                    <a:lnTo>
                      <a:pt x="368" y="87"/>
                    </a:lnTo>
                    <a:lnTo>
                      <a:pt x="361" y="73"/>
                    </a:lnTo>
                    <a:lnTo>
                      <a:pt x="358" y="56"/>
                    </a:lnTo>
                    <a:lnTo>
                      <a:pt x="361" y="38"/>
                    </a:lnTo>
                    <a:lnTo>
                      <a:pt x="368" y="22"/>
                    </a:lnTo>
                    <a:lnTo>
                      <a:pt x="379" y="10"/>
                    </a:lnTo>
                    <a:lnTo>
                      <a:pt x="393" y="2"/>
                    </a:lnTo>
                    <a:lnTo>
                      <a:pt x="408" y="0"/>
                    </a:lnTo>
                    <a:lnTo>
                      <a:pt x="409" y="0"/>
                    </a:lnTo>
                    <a:lnTo>
                      <a:pt x="410" y="0"/>
                    </a:lnTo>
                    <a:close/>
                  </a:path>
                </a:pathLst>
              </a:custGeom>
              <a:solidFill>
                <a:srgbClr val="FFFFFF"/>
              </a:solidFill>
              <a:ln w="0">
                <a:noFill/>
                <a:prstDash val="solid"/>
                <a:round/>
              </a:ln>
            </p:spPr>
            <p:txBody>
              <a:bodyPr vert="horz" wrap="square" lIns="89642" tIns="44821" rIns="89642" bIns="44821" numCol="1" anchor="t" anchorCtr="0" compatLnSpc="1"/>
              <a:lstStyle/>
              <a:p>
                <a:pPr defTabSz="913765"/>
                <a:endParaRPr lang="en-GB" sz="400">
                  <a:solidFill>
                    <a:srgbClr val="505050"/>
                  </a:solidFill>
                </a:endParaRPr>
              </a:p>
            </p:txBody>
          </p:sp>
        </p:grpSp>
        <p:grpSp>
          <p:nvGrpSpPr>
            <p:cNvPr id="10" name="Group 11"/>
            <p:cNvGrpSpPr>
              <a:grpSpLocks noChangeAspect="1"/>
            </p:cNvGrpSpPr>
            <p:nvPr/>
          </p:nvGrpSpPr>
          <p:grpSpPr bwMode="auto">
            <a:xfrm>
              <a:off x="8115099" y="2187294"/>
              <a:ext cx="152368" cy="255999"/>
              <a:chOff x="6348" y="941"/>
              <a:chExt cx="290" cy="462"/>
            </a:xfrm>
            <a:solidFill>
              <a:srgbClr val="FFFFFF"/>
            </a:solidFill>
          </p:grpSpPr>
          <p:sp>
            <p:nvSpPr>
              <p:cNvPr id="134" name="Freeform 14"/>
              <p:cNvSpPr>
                <a:spLocks noEditPoints="1"/>
              </p:cNvSpPr>
              <p:nvPr/>
            </p:nvSpPr>
            <p:spPr bwMode="auto">
              <a:xfrm>
                <a:off x="6348" y="941"/>
                <a:ext cx="290" cy="462"/>
              </a:xfrm>
              <a:custGeom>
                <a:avLst/>
                <a:gdLst>
                  <a:gd name="T0" fmla="*/ 879 w 2325"/>
                  <a:gd name="T1" fmla="*/ 680 h 3695"/>
                  <a:gd name="T2" fmla="*/ 876 w 2325"/>
                  <a:gd name="T3" fmla="*/ 718 h 3695"/>
                  <a:gd name="T4" fmla="*/ 860 w 2325"/>
                  <a:gd name="T5" fmla="*/ 779 h 3695"/>
                  <a:gd name="T6" fmla="*/ 815 w 2325"/>
                  <a:gd name="T7" fmla="*/ 833 h 3695"/>
                  <a:gd name="T8" fmla="*/ 750 w 2325"/>
                  <a:gd name="T9" fmla="*/ 857 h 3695"/>
                  <a:gd name="T10" fmla="*/ 684 w 2325"/>
                  <a:gd name="T11" fmla="*/ 867 h 3695"/>
                  <a:gd name="T12" fmla="*/ 654 w 2325"/>
                  <a:gd name="T13" fmla="*/ 869 h 3695"/>
                  <a:gd name="T14" fmla="*/ 652 w 2325"/>
                  <a:gd name="T15" fmla="*/ 869 h 3695"/>
                  <a:gd name="T16" fmla="*/ 603 w 2325"/>
                  <a:gd name="T17" fmla="*/ 869 h 3695"/>
                  <a:gd name="T18" fmla="*/ 531 w 2325"/>
                  <a:gd name="T19" fmla="*/ 869 h 3695"/>
                  <a:gd name="T20" fmla="*/ 241 w 2325"/>
                  <a:gd name="T21" fmla="*/ 869 h 3695"/>
                  <a:gd name="T22" fmla="*/ 168 w 2325"/>
                  <a:gd name="T23" fmla="*/ 870 h 3695"/>
                  <a:gd name="T24" fmla="*/ 168 w 2325"/>
                  <a:gd name="T25" fmla="*/ 874 h 3695"/>
                  <a:gd name="T26" fmla="*/ 168 w 2325"/>
                  <a:gd name="T27" fmla="*/ 888 h 3695"/>
                  <a:gd name="T28" fmla="*/ 168 w 2325"/>
                  <a:gd name="T29" fmla="*/ 917 h 3695"/>
                  <a:gd name="T30" fmla="*/ 168 w 2325"/>
                  <a:gd name="T31" fmla="*/ 1045 h 3695"/>
                  <a:gd name="T32" fmla="*/ 168 w 2325"/>
                  <a:gd name="T33" fmla="*/ 1155 h 3695"/>
                  <a:gd name="T34" fmla="*/ 168 w 2325"/>
                  <a:gd name="T35" fmla="*/ 1427 h 3695"/>
                  <a:gd name="T36" fmla="*/ 168 w 2325"/>
                  <a:gd name="T37" fmla="*/ 1652 h 3695"/>
                  <a:gd name="T38" fmla="*/ 168 w 2325"/>
                  <a:gd name="T39" fmla="*/ 1932 h 3695"/>
                  <a:gd name="T40" fmla="*/ 168 w 2325"/>
                  <a:gd name="T41" fmla="*/ 2270 h 3695"/>
                  <a:gd name="T42" fmla="*/ 168 w 2325"/>
                  <a:gd name="T43" fmla="*/ 2675 h 3695"/>
                  <a:gd name="T44" fmla="*/ 168 w 2325"/>
                  <a:gd name="T45" fmla="*/ 3151 h 3695"/>
                  <a:gd name="T46" fmla="*/ 180 w 2325"/>
                  <a:gd name="T47" fmla="*/ 3397 h 3695"/>
                  <a:gd name="T48" fmla="*/ 234 w 2325"/>
                  <a:gd name="T49" fmla="*/ 3480 h 3695"/>
                  <a:gd name="T50" fmla="*/ 321 w 2325"/>
                  <a:gd name="T51" fmla="*/ 3524 h 3695"/>
                  <a:gd name="T52" fmla="*/ 2157 w 2325"/>
                  <a:gd name="T53" fmla="*/ 3527 h 3695"/>
                  <a:gd name="T54" fmla="*/ 2157 w 2325"/>
                  <a:gd name="T55" fmla="*/ 3523 h 3695"/>
                  <a:gd name="T56" fmla="*/ 2157 w 2325"/>
                  <a:gd name="T57" fmla="*/ 3439 h 3695"/>
                  <a:gd name="T58" fmla="*/ 2157 w 2325"/>
                  <a:gd name="T59" fmla="*/ 3339 h 3695"/>
                  <a:gd name="T60" fmla="*/ 2157 w 2325"/>
                  <a:gd name="T61" fmla="*/ 2892 h 3695"/>
                  <a:gd name="T62" fmla="*/ 2157 w 2325"/>
                  <a:gd name="T63" fmla="*/ 2471 h 3695"/>
                  <a:gd name="T64" fmla="*/ 2157 w 2325"/>
                  <a:gd name="T65" fmla="*/ 2145 h 3695"/>
                  <a:gd name="T66" fmla="*/ 2157 w 2325"/>
                  <a:gd name="T67" fmla="*/ 1757 h 3695"/>
                  <a:gd name="T68" fmla="*/ 2157 w 2325"/>
                  <a:gd name="T69" fmla="*/ 1305 h 3695"/>
                  <a:gd name="T70" fmla="*/ 2157 w 2325"/>
                  <a:gd name="T71" fmla="*/ 781 h 3695"/>
                  <a:gd name="T72" fmla="*/ 2145 w 2325"/>
                  <a:gd name="T73" fmla="*/ 318 h 3695"/>
                  <a:gd name="T74" fmla="*/ 2091 w 2325"/>
                  <a:gd name="T75" fmla="*/ 235 h 3695"/>
                  <a:gd name="T76" fmla="*/ 2004 w 2325"/>
                  <a:gd name="T77" fmla="*/ 192 h 3695"/>
                  <a:gd name="T78" fmla="*/ 788 w 2325"/>
                  <a:gd name="T79" fmla="*/ 0 h 3695"/>
                  <a:gd name="T80" fmla="*/ 2107 w 2325"/>
                  <a:gd name="T81" fmla="*/ 10 h 3695"/>
                  <a:gd name="T82" fmla="*/ 2203 w 2325"/>
                  <a:gd name="T83" fmla="*/ 57 h 3695"/>
                  <a:gd name="T84" fmla="*/ 2280 w 2325"/>
                  <a:gd name="T85" fmla="*/ 140 h 3695"/>
                  <a:gd name="T86" fmla="*/ 2321 w 2325"/>
                  <a:gd name="T87" fmla="*/ 251 h 3695"/>
                  <a:gd name="T88" fmla="*/ 2325 w 2325"/>
                  <a:gd name="T89" fmla="*/ 341 h 3695"/>
                  <a:gd name="T90" fmla="*/ 2325 w 2325"/>
                  <a:gd name="T91" fmla="*/ 898 h 3695"/>
                  <a:gd name="T92" fmla="*/ 2325 w 2325"/>
                  <a:gd name="T93" fmla="*/ 2000 h 3695"/>
                  <a:gd name="T94" fmla="*/ 2325 w 2325"/>
                  <a:gd name="T95" fmla="*/ 3540 h 3695"/>
                  <a:gd name="T96" fmla="*/ 2321 w 2325"/>
                  <a:gd name="T97" fmla="*/ 3566 h 3695"/>
                  <a:gd name="T98" fmla="*/ 2308 w 2325"/>
                  <a:gd name="T99" fmla="*/ 3609 h 3695"/>
                  <a:gd name="T100" fmla="*/ 2275 w 2325"/>
                  <a:gd name="T101" fmla="*/ 3655 h 3695"/>
                  <a:gd name="T102" fmla="*/ 2215 w 2325"/>
                  <a:gd name="T103" fmla="*/ 3687 h 3695"/>
                  <a:gd name="T104" fmla="*/ 272 w 2325"/>
                  <a:gd name="T105" fmla="*/ 3695 h 3695"/>
                  <a:gd name="T106" fmla="*/ 176 w 2325"/>
                  <a:gd name="T107" fmla="*/ 3675 h 3695"/>
                  <a:gd name="T108" fmla="*/ 89 w 2325"/>
                  <a:gd name="T109" fmla="*/ 3617 h 3695"/>
                  <a:gd name="T110" fmla="*/ 24 w 2325"/>
                  <a:gd name="T111" fmla="*/ 3526 h 3695"/>
                  <a:gd name="T112" fmla="*/ 0 w 2325"/>
                  <a:gd name="T113" fmla="*/ 3406 h 3695"/>
                  <a:gd name="T114" fmla="*/ 184 w 2325"/>
                  <a:gd name="T115" fmla="*/ 590 h 3695"/>
                  <a:gd name="T116" fmla="*/ 436 w 2325"/>
                  <a:gd name="T117" fmla="*/ 347 h 3695"/>
                  <a:gd name="T118" fmla="*/ 659 w 2325"/>
                  <a:gd name="T119" fmla="*/ 128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5" h="3695">
                    <a:moveTo>
                      <a:pt x="879" y="188"/>
                    </a:moveTo>
                    <a:lnTo>
                      <a:pt x="879" y="678"/>
                    </a:lnTo>
                    <a:lnTo>
                      <a:pt x="879" y="680"/>
                    </a:lnTo>
                    <a:lnTo>
                      <a:pt x="879" y="689"/>
                    </a:lnTo>
                    <a:lnTo>
                      <a:pt x="877" y="702"/>
                    </a:lnTo>
                    <a:lnTo>
                      <a:pt x="876" y="718"/>
                    </a:lnTo>
                    <a:lnTo>
                      <a:pt x="873" y="737"/>
                    </a:lnTo>
                    <a:lnTo>
                      <a:pt x="867" y="758"/>
                    </a:lnTo>
                    <a:lnTo>
                      <a:pt x="860" y="779"/>
                    </a:lnTo>
                    <a:lnTo>
                      <a:pt x="848" y="799"/>
                    </a:lnTo>
                    <a:lnTo>
                      <a:pt x="834" y="818"/>
                    </a:lnTo>
                    <a:lnTo>
                      <a:pt x="815" y="833"/>
                    </a:lnTo>
                    <a:lnTo>
                      <a:pt x="796" y="843"/>
                    </a:lnTo>
                    <a:lnTo>
                      <a:pt x="774" y="851"/>
                    </a:lnTo>
                    <a:lnTo>
                      <a:pt x="750" y="857"/>
                    </a:lnTo>
                    <a:lnTo>
                      <a:pt x="727" y="861"/>
                    </a:lnTo>
                    <a:lnTo>
                      <a:pt x="703" y="865"/>
                    </a:lnTo>
                    <a:lnTo>
                      <a:pt x="684" y="867"/>
                    </a:lnTo>
                    <a:lnTo>
                      <a:pt x="669" y="869"/>
                    </a:lnTo>
                    <a:lnTo>
                      <a:pt x="658" y="869"/>
                    </a:lnTo>
                    <a:lnTo>
                      <a:pt x="654" y="869"/>
                    </a:lnTo>
                    <a:lnTo>
                      <a:pt x="654" y="869"/>
                    </a:lnTo>
                    <a:lnTo>
                      <a:pt x="653" y="869"/>
                    </a:lnTo>
                    <a:lnTo>
                      <a:pt x="652" y="869"/>
                    </a:lnTo>
                    <a:lnTo>
                      <a:pt x="650" y="869"/>
                    </a:lnTo>
                    <a:lnTo>
                      <a:pt x="645" y="869"/>
                    </a:lnTo>
                    <a:lnTo>
                      <a:pt x="603" y="869"/>
                    </a:lnTo>
                    <a:lnTo>
                      <a:pt x="583" y="869"/>
                    </a:lnTo>
                    <a:lnTo>
                      <a:pt x="559" y="869"/>
                    </a:lnTo>
                    <a:lnTo>
                      <a:pt x="531" y="869"/>
                    </a:lnTo>
                    <a:lnTo>
                      <a:pt x="498" y="869"/>
                    </a:lnTo>
                    <a:lnTo>
                      <a:pt x="306" y="869"/>
                    </a:lnTo>
                    <a:lnTo>
                      <a:pt x="241" y="869"/>
                    </a:lnTo>
                    <a:lnTo>
                      <a:pt x="168" y="869"/>
                    </a:lnTo>
                    <a:lnTo>
                      <a:pt x="168" y="869"/>
                    </a:lnTo>
                    <a:lnTo>
                      <a:pt x="168" y="870"/>
                    </a:lnTo>
                    <a:lnTo>
                      <a:pt x="168" y="870"/>
                    </a:lnTo>
                    <a:lnTo>
                      <a:pt x="168" y="871"/>
                    </a:lnTo>
                    <a:lnTo>
                      <a:pt x="168" y="874"/>
                    </a:lnTo>
                    <a:lnTo>
                      <a:pt x="168" y="877"/>
                    </a:lnTo>
                    <a:lnTo>
                      <a:pt x="168" y="882"/>
                    </a:lnTo>
                    <a:lnTo>
                      <a:pt x="168" y="888"/>
                    </a:lnTo>
                    <a:lnTo>
                      <a:pt x="168" y="896"/>
                    </a:lnTo>
                    <a:lnTo>
                      <a:pt x="168" y="905"/>
                    </a:lnTo>
                    <a:lnTo>
                      <a:pt x="168" y="917"/>
                    </a:lnTo>
                    <a:lnTo>
                      <a:pt x="168" y="990"/>
                    </a:lnTo>
                    <a:lnTo>
                      <a:pt x="168" y="1016"/>
                    </a:lnTo>
                    <a:lnTo>
                      <a:pt x="168" y="1045"/>
                    </a:lnTo>
                    <a:lnTo>
                      <a:pt x="168" y="1078"/>
                    </a:lnTo>
                    <a:lnTo>
                      <a:pt x="168" y="1115"/>
                    </a:lnTo>
                    <a:lnTo>
                      <a:pt x="168" y="1155"/>
                    </a:lnTo>
                    <a:lnTo>
                      <a:pt x="168" y="1304"/>
                    </a:lnTo>
                    <a:lnTo>
                      <a:pt x="168" y="1362"/>
                    </a:lnTo>
                    <a:lnTo>
                      <a:pt x="168" y="1427"/>
                    </a:lnTo>
                    <a:lnTo>
                      <a:pt x="168" y="1496"/>
                    </a:lnTo>
                    <a:lnTo>
                      <a:pt x="168" y="1571"/>
                    </a:lnTo>
                    <a:lnTo>
                      <a:pt x="168" y="1652"/>
                    </a:lnTo>
                    <a:lnTo>
                      <a:pt x="168" y="1739"/>
                    </a:lnTo>
                    <a:lnTo>
                      <a:pt x="168" y="1832"/>
                    </a:lnTo>
                    <a:lnTo>
                      <a:pt x="168" y="1932"/>
                    </a:lnTo>
                    <a:lnTo>
                      <a:pt x="168" y="2037"/>
                    </a:lnTo>
                    <a:lnTo>
                      <a:pt x="168" y="2151"/>
                    </a:lnTo>
                    <a:lnTo>
                      <a:pt x="168" y="2270"/>
                    </a:lnTo>
                    <a:lnTo>
                      <a:pt x="168" y="2398"/>
                    </a:lnTo>
                    <a:lnTo>
                      <a:pt x="168" y="2532"/>
                    </a:lnTo>
                    <a:lnTo>
                      <a:pt x="168" y="2675"/>
                    </a:lnTo>
                    <a:lnTo>
                      <a:pt x="168" y="2826"/>
                    </a:lnTo>
                    <a:lnTo>
                      <a:pt x="168" y="2984"/>
                    </a:lnTo>
                    <a:lnTo>
                      <a:pt x="168" y="3151"/>
                    </a:lnTo>
                    <a:lnTo>
                      <a:pt x="168" y="3327"/>
                    </a:lnTo>
                    <a:lnTo>
                      <a:pt x="171" y="3362"/>
                    </a:lnTo>
                    <a:lnTo>
                      <a:pt x="180" y="3397"/>
                    </a:lnTo>
                    <a:lnTo>
                      <a:pt x="193" y="3428"/>
                    </a:lnTo>
                    <a:lnTo>
                      <a:pt x="212" y="3456"/>
                    </a:lnTo>
                    <a:lnTo>
                      <a:pt x="234" y="3480"/>
                    </a:lnTo>
                    <a:lnTo>
                      <a:pt x="260" y="3500"/>
                    </a:lnTo>
                    <a:lnTo>
                      <a:pt x="289" y="3515"/>
                    </a:lnTo>
                    <a:lnTo>
                      <a:pt x="321" y="3524"/>
                    </a:lnTo>
                    <a:lnTo>
                      <a:pt x="355" y="3527"/>
                    </a:lnTo>
                    <a:lnTo>
                      <a:pt x="2157" y="3527"/>
                    </a:lnTo>
                    <a:lnTo>
                      <a:pt x="2157" y="3527"/>
                    </a:lnTo>
                    <a:lnTo>
                      <a:pt x="2157" y="3526"/>
                    </a:lnTo>
                    <a:lnTo>
                      <a:pt x="2157" y="3525"/>
                    </a:lnTo>
                    <a:lnTo>
                      <a:pt x="2157" y="3523"/>
                    </a:lnTo>
                    <a:lnTo>
                      <a:pt x="2157" y="3471"/>
                    </a:lnTo>
                    <a:lnTo>
                      <a:pt x="2157" y="3456"/>
                    </a:lnTo>
                    <a:lnTo>
                      <a:pt x="2157" y="3439"/>
                    </a:lnTo>
                    <a:lnTo>
                      <a:pt x="2157" y="3395"/>
                    </a:lnTo>
                    <a:lnTo>
                      <a:pt x="2157" y="3368"/>
                    </a:lnTo>
                    <a:lnTo>
                      <a:pt x="2157" y="3339"/>
                    </a:lnTo>
                    <a:lnTo>
                      <a:pt x="2157" y="3023"/>
                    </a:lnTo>
                    <a:lnTo>
                      <a:pt x="2157" y="2960"/>
                    </a:lnTo>
                    <a:lnTo>
                      <a:pt x="2157" y="2892"/>
                    </a:lnTo>
                    <a:lnTo>
                      <a:pt x="2157" y="2819"/>
                    </a:lnTo>
                    <a:lnTo>
                      <a:pt x="2157" y="2566"/>
                    </a:lnTo>
                    <a:lnTo>
                      <a:pt x="2157" y="2471"/>
                    </a:lnTo>
                    <a:lnTo>
                      <a:pt x="2157" y="2368"/>
                    </a:lnTo>
                    <a:lnTo>
                      <a:pt x="2157" y="2259"/>
                    </a:lnTo>
                    <a:lnTo>
                      <a:pt x="2157" y="2145"/>
                    </a:lnTo>
                    <a:lnTo>
                      <a:pt x="2157" y="2023"/>
                    </a:lnTo>
                    <a:lnTo>
                      <a:pt x="2157" y="1894"/>
                    </a:lnTo>
                    <a:lnTo>
                      <a:pt x="2157" y="1757"/>
                    </a:lnTo>
                    <a:lnTo>
                      <a:pt x="2157" y="1614"/>
                    </a:lnTo>
                    <a:lnTo>
                      <a:pt x="2157" y="1464"/>
                    </a:lnTo>
                    <a:lnTo>
                      <a:pt x="2157" y="1305"/>
                    </a:lnTo>
                    <a:lnTo>
                      <a:pt x="2157" y="1138"/>
                    </a:lnTo>
                    <a:lnTo>
                      <a:pt x="2157" y="963"/>
                    </a:lnTo>
                    <a:lnTo>
                      <a:pt x="2157" y="781"/>
                    </a:lnTo>
                    <a:lnTo>
                      <a:pt x="2157" y="389"/>
                    </a:lnTo>
                    <a:lnTo>
                      <a:pt x="2154" y="353"/>
                    </a:lnTo>
                    <a:lnTo>
                      <a:pt x="2145" y="318"/>
                    </a:lnTo>
                    <a:lnTo>
                      <a:pt x="2131" y="287"/>
                    </a:lnTo>
                    <a:lnTo>
                      <a:pt x="2114" y="259"/>
                    </a:lnTo>
                    <a:lnTo>
                      <a:pt x="2091" y="235"/>
                    </a:lnTo>
                    <a:lnTo>
                      <a:pt x="2064" y="215"/>
                    </a:lnTo>
                    <a:lnTo>
                      <a:pt x="2035" y="201"/>
                    </a:lnTo>
                    <a:lnTo>
                      <a:pt x="2004" y="192"/>
                    </a:lnTo>
                    <a:lnTo>
                      <a:pt x="1969" y="188"/>
                    </a:lnTo>
                    <a:lnTo>
                      <a:pt x="879" y="188"/>
                    </a:lnTo>
                    <a:close/>
                    <a:moveTo>
                      <a:pt x="788" y="0"/>
                    </a:moveTo>
                    <a:lnTo>
                      <a:pt x="2041" y="0"/>
                    </a:lnTo>
                    <a:lnTo>
                      <a:pt x="2073" y="2"/>
                    </a:lnTo>
                    <a:lnTo>
                      <a:pt x="2107" y="10"/>
                    </a:lnTo>
                    <a:lnTo>
                      <a:pt x="2140" y="21"/>
                    </a:lnTo>
                    <a:lnTo>
                      <a:pt x="2173" y="38"/>
                    </a:lnTo>
                    <a:lnTo>
                      <a:pt x="2203" y="57"/>
                    </a:lnTo>
                    <a:lnTo>
                      <a:pt x="2232" y="82"/>
                    </a:lnTo>
                    <a:lnTo>
                      <a:pt x="2258" y="109"/>
                    </a:lnTo>
                    <a:lnTo>
                      <a:pt x="2280" y="140"/>
                    </a:lnTo>
                    <a:lnTo>
                      <a:pt x="2299" y="174"/>
                    </a:lnTo>
                    <a:lnTo>
                      <a:pt x="2312" y="211"/>
                    </a:lnTo>
                    <a:lnTo>
                      <a:pt x="2321" y="251"/>
                    </a:lnTo>
                    <a:lnTo>
                      <a:pt x="2325" y="292"/>
                    </a:lnTo>
                    <a:lnTo>
                      <a:pt x="2325" y="329"/>
                    </a:lnTo>
                    <a:lnTo>
                      <a:pt x="2325" y="341"/>
                    </a:lnTo>
                    <a:lnTo>
                      <a:pt x="2325" y="355"/>
                    </a:lnTo>
                    <a:lnTo>
                      <a:pt x="2325" y="832"/>
                    </a:lnTo>
                    <a:lnTo>
                      <a:pt x="2325" y="898"/>
                    </a:lnTo>
                    <a:lnTo>
                      <a:pt x="2325" y="969"/>
                    </a:lnTo>
                    <a:lnTo>
                      <a:pt x="2325" y="1868"/>
                    </a:lnTo>
                    <a:lnTo>
                      <a:pt x="2325" y="2000"/>
                    </a:lnTo>
                    <a:lnTo>
                      <a:pt x="2325" y="2140"/>
                    </a:lnTo>
                    <a:lnTo>
                      <a:pt x="2325" y="3538"/>
                    </a:lnTo>
                    <a:lnTo>
                      <a:pt x="2325" y="3540"/>
                    </a:lnTo>
                    <a:lnTo>
                      <a:pt x="2325" y="3546"/>
                    </a:lnTo>
                    <a:lnTo>
                      <a:pt x="2323" y="3555"/>
                    </a:lnTo>
                    <a:lnTo>
                      <a:pt x="2321" y="3566"/>
                    </a:lnTo>
                    <a:lnTo>
                      <a:pt x="2319" y="3579"/>
                    </a:lnTo>
                    <a:lnTo>
                      <a:pt x="2314" y="3593"/>
                    </a:lnTo>
                    <a:lnTo>
                      <a:pt x="2308" y="3609"/>
                    </a:lnTo>
                    <a:lnTo>
                      <a:pt x="2299" y="3624"/>
                    </a:lnTo>
                    <a:lnTo>
                      <a:pt x="2289" y="3640"/>
                    </a:lnTo>
                    <a:lnTo>
                      <a:pt x="2275" y="3655"/>
                    </a:lnTo>
                    <a:lnTo>
                      <a:pt x="2259" y="3667"/>
                    </a:lnTo>
                    <a:lnTo>
                      <a:pt x="2239" y="3678"/>
                    </a:lnTo>
                    <a:lnTo>
                      <a:pt x="2215" y="3687"/>
                    </a:lnTo>
                    <a:lnTo>
                      <a:pt x="2188" y="3693"/>
                    </a:lnTo>
                    <a:lnTo>
                      <a:pt x="2157" y="3695"/>
                    </a:lnTo>
                    <a:lnTo>
                      <a:pt x="272" y="3695"/>
                    </a:lnTo>
                    <a:lnTo>
                      <a:pt x="241" y="3693"/>
                    </a:lnTo>
                    <a:lnTo>
                      <a:pt x="209" y="3686"/>
                    </a:lnTo>
                    <a:lnTo>
                      <a:pt x="176" y="3675"/>
                    </a:lnTo>
                    <a:lnTo>
                      <a:pt x="145" y="3659"/>
                    </a:lnTo>
                    <a:lnTo>
                      <a:pt x="116" y="3640"/>
                    </a:lnTo>
                    <a:lnTo>
                      <a:pt x="89" y="3617"/>
                    </a:lnTo>
                    <a:lnTo>
                      <a:pt x="64" y="3590"/>
                    </a:lnTo>
                    <a:lnTo>
                      <a:pt x="42" y="3559"/>
                    </a:lnTo>
                    <a:lnTo>
                      <a:pt x="24" y="3526"/>
                    </a:lnTo>
                    <a:lnTo>
                      <a:pt x="11" y="3489"/>
                    </a:lnTo>
                    <a:lnTo>
                      <a:pt x="3" y="3450"/>
                    </a:lnTo>
                    <a:lnTo>
                      <a:pt x="0" y="3406"/>
                    </a:lnTo>
                    <a:lnTo>
                      <a:pt x="0" y="757"/>
                    </a:lnTo>
                    <a:lnTo>
                      <a:pt x="94" y="673"/>
                    </a:lnTo>
                    <a:lnTo>
                      <a:pt x="184" y="590"/>
                    </a:lnTo>
                    <a:lnTo>
                      <a:pt x="271" y="507"/>
                    </a:lnTo>
                    <a:lnTo>
                      <a:pt x="356" y="426"/>
                    </a:lnTo>
                    <a:lnTo>
                      <a:pt x="436" y="347"/>
                    </a:lnTo>
                    <a:lnTo>
                      <a:pt x="513" y="271"/>
                    </a:lnTo>
                    <a:lnTo>
                      <a:pt x="587" y="197"/>
                    </a:lnTo>
                    <a:lnTo>
                      <a:pt x="659" y="128"/>
                    </a:lnTo>
                    <a:lnTo>
                      <a:pt x="726" y="62"/>
                    </a:lnTo>
                    <a:lnTo>
                      <a:pt x="788" y="0"/>
                    </a:lnTo>
                    <a:close/>
                  </a:path>
                </a:pathLst>
              </a:custGeom>
              <a:grpFill/>
              <a:ln w="0">
                <a:noFill/>
                <a:prstDash val="solid"/>
                <a:round/>
              </a:ln>
            </p:spPr>
            <p:txBody>
              <a:bodyPr vert="horz" wrap="square" lIns="89642" tIns="44821" rIns="89642" bIns="44821" numCol="1" anchor="t" anchorCtr="0" compatLnSpc="1"/>
              <a:lstStyle/>
              <a:p>
                <a:pPr defTabSz="913765"/>
                <a:endParaRPr lang="en-GB" sz="400">
                  <a:solidFill>
                    <a:srgbClr val="505050"/>
                  </a:solidFill>
                </a:endParaRPr>
              </a:p>
            </p:txBody>
          </p:sp>
          <p:sp>
            <p:nvSpPr>
              <p:cNvPr id="135" name="Freeform 15"/>
              <p:cNvSpPr/>
              <p:nvPr/>
            </p:nvSpPr>
            <p:spPr bwMode="auto">
              <a:xfrm>
                <a:off x="6487" y="1076"/>
                <a:ext cx="82" cy="23"/>
              </a:xfrm>
              <a:custGeom>
                <a:avLst/>
                <a:gdLst>
                  <a:gd name="T0" fmla="*/ 83 w 650"/>
                  <a:gd name="T1" fmla="*/ 0 h 181"/>
                  <a:gd name="T2" fmla="*/ 83 w 650"/>
                  <a:gd name="T3" fmla="*/ 0 h 181"/>
                  <a:gd name="T4" fmla="*/ 85 w 650"/>
                  <a:gd name="T5" fmla="*/ 0 h 181"/>
                  <a:gd name="T6" fmla="*/ 89 w 650"/>
                  <a:gd name="T7" fmla="*/ 0 h 181"/>
                  <a:gd name="T8" fmla="*/ 93 w 650"/>
                  <a:gd name="T9" fmla="*/ 0 h 181"/>
                  <a:gd name="T10" fmla="*/ 101 w 650"/>
                  <a:gd name="T11" fmla="*/ 0 h 181"/>
                  <a:gd name="T12" fmla="*/ 143 w 650"/>
                  <a:gd name="T13" fmla="*/ 0 h 181"/>
                  <a:gd name="T14" fmla="*/ 166 w 650"/>
                  <a:gd name="T15" fmla="*/ 0 h 181"/>
                  <a:gd name="T16" fmla="*/ 192 w 650"/>
                  <a:gd name="T17" fmla="*/ 0 h 181"/>
                  <a:gd name="T18" fmla="*/ 225 w 650"/>
                  <a:gd name="T19" fmla="*/ 0 h 181"/>
                  <a:gd name="T20" fmla="*/ 264 w 650"/>
                  <a:gd name="T21" fmla="*/ 0 h 181"/>
                  <a:gd name="T22" fmla="*/ 310 w 650"/>
                  <a:gd name="T23" fmla="*/ 0 h 181"/>
                  <a:gd name="T24" fmla="*/ 361 w 650"/>
                  <a:gd name="T25" fmla="*/ 0 h 181"/>
                  <a:gd name="T26" fmla="*/ 420 w 650"/>
                  <a:gd name="T27" fmla="*/ 0 h 181"/>
                  <a:gd name="T28" fmla="*/ 488 w 650"/>
                  <a:gd name="T29" fmla="*/ 0 h 181"/>
                  <a:gd name="T30" fmla="*/ 564 w 650"/>
                  <a:gd name="T31" fmla="*/ 0 h 181"/>
                  <a:gd name="T32" fmla="*/ 588 w 650"/>
                  <a:gd name="T33" fmla="*/ 3 h 181"/>
                  <a:gd name="T34" fmla="*/ 608 w 650"/>
                  <a:gd name="T35" fmla="*/ 12 h 181"/>
                  <a:gd name="T36" fmla="*/ 626 w 650"/>
                  <a:gd name="T37" fmla="*/ 26 h 181"/>
                  <a:gd name="T38" fmla="*/ 639 w 650"/>
                  <a:gd name="T39" fmla="*/ 44 h 181"/>
                  <a:gd name="T40" fmla="*/ 647 w 650"/>
                  <a:gd name="T41" fmla="*/ 67 h 181"/>
                  <a:gd name="T42" fmla="*/ 650 w 650"/>
                  <a:gd name="T43" fmla="*/ 93 h 181"/>
                  <a:gd name="T44" fmla="*/ 647 w 650"/>
                  <a:gd name="T45" fmla="*/ 116 h 181"/>
                  <a:gd name="T46" fmla="*/ 639 w 650"/>
                  <a:gd name="T47" fmla="*/ 136 h 181"/>
                  <a:gd name="T48" fmla="*/ 626 w 650"/>
                  <a:gd name="T49" fmla="*/ 155 h 181"/>
                  <a:gd name="T50" fmla="*/ 608 w 650"/>
                  <a:gd name="T51" fmla="*/ 169 h 181"/>
                  <a:gd name="T52" fmla="*/ 588 w 650"/>
                  <a:gd name="T53" fmla="*/ 178 h 181"/>
                  <a:gd name="T54" fmla="*/ 564 w 650"/>
                  <a:gd name="T55" fmla="*/ 181 h 181"/>
                  <a:gd name="T56" fmla="*/ 564 w 650"/>
                  <a:gd name="T57" fmla="*/ 181 h 181"/>
                  <a:gd name="T58" fmla="*/ 563 w 650"/>
                  <a:gd name="T59" fmla="*/ 181 h 181"/>
                  <a:gd name="T60" fmla="*/ 562 w 650"/>
                  <a:gd name="T61" fmla="*/ 181 h 181"/>
                  <a:gd name="T62" fmla="*/ 559 w 650"/>
                  <a:gd name="T63" fmla="*/ 181 h 181"/>
                  <a:gd name="T64" fmla="*/ 553 w 650"/>
                  <a:gd name="T65" fmla="*/ 181 h 181"/>
                  <a:gd name="T66" fmla="*/ 546 w 650"/>
                  <a:gd name="T67" fmla="*/ 181 h 181"/>
                  <a:gd name="T68" fmla="*/ 421 w 650"/>
                  <a:gd name="T69" fmla="*/ 181 h 181"/>
                  <a:gd name="T70" fmla="*/ 382 w 650"/>
                  <a:gd name="T71" fmla="*/ 181 h 181"/>
                  <a:gd name="T72" fmla="*/ 338 w 650"/>
                  <a:gd name="T73" fmla="*/ 181 h 181"/>
                  <a:gd name="T74" fmla="*/ 226 w 650"/>
                  <a:gd name="T75" fmla="*/ 181 h 181"/>
                  <a:gd name="T76" fmla="*/ 159 w 650"/>
                  <a:gd name="T77" fmla="*/ 181 h 181"/>
                  <a:gd name="T78" fmla="*/ 83 w 650"/>
                  <a:gd name="T79" fmla="*/ 181 h 181"/>
                  <a:gd name="T80" fmla="*/ 61 w 650"/>
                  <a:gd name="T81" fmla="*/ 178 h 181"/>
                  <a:gd name="T82" fmla="*/ 42 w 650"/>
                  <a:gd name="T83" fmla="*/ 169 h 181"/>
                  <a:gd name="T84" fmla="*/ 25 w 650"/>
                  <a:gd name="T85" fmla="*/ 155 h 181"/>
                  <a:gd name="T86" fmla="*/ 12 w 650"/>
                  <a:gd name="T87" fmla="*/ 136 h 181"/>
                  <a:gd name="T88" fmla="*/ 3 w 650"/>
                  <a:gd name="T89" fmla="*/ 116 h 181"/>
                  <a:gd name="T90" fmla="*/ 0 w 650"/>
                  <a:gd name="T91" fmla="*/ 93 h 181"/>
                  <a:gd name="T92" fmla="*/ 3 w 650"/>
                  <a:gd name="T93" fmla="*/ 67 h 181"/>
                  <a:gd name="T94" fmla="*/ 12 w 650"/>
                  <a:gd name="T95" fmla="*/ 44 h 181"/>
                  <a:gd name="T96" fmla="*/ 25 w 650"/>
                  <a:gd name="T97" fmla="*/ 26 h 181"/>
                  <a:gd name="T98" fmla="*/ 42 w 650"/>
                  <a:gd name="T99" fmla="*/ 12 h 181"/>
                  <a:gd name="T100" fmla="*/ 61 w 650"/>
                  <a:gd name="T101" fmla="*/ 3 h 181"/>
                  <a:gd name="T102" fmla="*/ 83 w 650"/>
                  <a:gd name="T103" fmla="*/ 0 h 181"/>
                  <a:gd name="T104" fmla="*/ 83 w 650"/>
                  <a:gd name="T10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0" h="181">
                    <a:moveTo>
                      <a:pt x="83" y="0"/>
                    </a:moveTo>
                    <a:lnTo>
                      <a:pt x="83" y="0"/>
                    </a:lnTo>
                    <a:lnTo>
                      <a:pt x="85" y="0"/>
                    </a:lnTo>
                    <a:lnTo>
                      <a:pt x="89" y="0"/>
                    </a:lnTo>
                    <a:lnTo>
                      <a:pt x="93" y="0"/>
                    </a:lnTo>
                    <a:lnTo>
                      <a:pt x="101" y="0"/>
                    </a:lnTo>
                    <a:lnTo>
                      <a:pt x="143" y="0"/>
                    </a:lnTo>
                    <a:lnTo>
                      <a:pt x="166" y="0"/>
                    </a:lnTo>
                    <a:lnTo>
                      <a:pt x="192" y="0"/>
                    </a:lnTo>
                    <a:lnTo>
                      <a:pt x="225" y="0"/>
                    </a:lnTo>
                    <a:lnTo>
                      <a:pt x="264" y="0"/>
                    </a:lnTo>
                    <a:lnTo>
                      <a:pt x="310" y="0"/>
                    </a:lnTo>
                    <a:lnTo>
                      <a:pt x="361" y="0"/>
                    </a:lnTo>
                    <a:lnTo>
                      <a:pt x="420" y="0"/>
                    </a:lnTo>
                    <a:lnTo>
                      <a:pt x="488" y="0"/>
                    </a:lnTo>
                    <a:lnTo>
                      <a:pt x="564" y="0"/>
                    </a:lnTo>
                    <a:lnTo>
                      <a:pt x="588" y="3"/>
                    </a:lnTo>
                    <a:lnTo>
                      <a:pt x="608" y="12"/>
                    </a:lnTo>
                    <a:lnTo>
                      <a:pt x="626" y="26"/>
                    </a:lnTo>
                    <a:lnTo>
                      <a:pt x="639" y="44"/>
                    </a:lnTo>
                    <a:lnTo>
                      <a:pt x="647" y="67"/>
                    </a:lnTo>
                    <a:lnTo>
                      <a:pt x="650" y="93"/>
                    </a:lnTo>
                    <a:lnTo>
                      <a:pt x="647" y="116"/>
                    </a:lnTo>
                    <a:lnTo>
                      <a:pt x="639" y="136"/>
                    </a:lnTo>
                    <a:lnTo>
                      <a:pt x="626" y="155"/>
                    </a:lnTo>
                    <a:lnTo>
                      <a:pt x="608" y="169"/>
                    </a:lnTo>
                    <a:lnTo>
                      <a:pt x="588" y="178"/>
                    </a:lnTo>
                    <a:lnTo>
                      <a:pt x="564" y="181"/>
                    </a:lnTo>
                    <a:lnTo>
                      <a:pt x="564" y="181"/>
                    </a:lnTo>
                    <a:lnTo>
                      <a:pt x="563" y="181"/>
                    </a:lnTo>
                    <a:lnTo>
                      <a:pt x="562" y="181"/>
                    </a:lnTo>
                    <a:lnTo>
                      <a:pt x="559" y="181"/>
                    </a:lnTo>
                    <a:lnTo>
                      <a:pt x="553" y="181"/>
                    </a:lnTo>
                    <a:lnTo>
                      <a:pt x="546" y="181"/>
                    </a:lnTo>
                    <a:lnTo>
                      <a:pt x="421" y="181"/>
                    </a:lnTo>
                    <a:lnTo>
                      <a:pt x="382" y="181"/>
                    </a:lnTo>
                    <a:lnTo>
                      <a:pt x="338" y="181"/>
                    </a:lnTo>
                    <a:lnTo>
                      <a:pt x="226" y="181"/>
                    </a:lnTo>
                    <a:lnTo>
                      <a:pt x="159" y="181"/>
                    </a:lnTo>
                    <a:lnTo>
                      <a:pt x="83" y="181"/>
                    </a:lnTo>
                    <a:lnTo>
                      <a:pt x="61" y="178"/>
                    </a:lnTo>
                    <a:lnTo>
                      <a:pt x="42" y="169"/>
                    </a:lnTo>
                    <a:lnTo>
                      <a:pt x="25" y="155"/>
                    </a:lnTo>
                    <a:lnTo>
                      <a:pt x="12" y="136"/>
                    </a:lnTo>
                    <a:lnTo>
                      <a:pt x="3" y="116"/>
                    </a:lnTo>
                    <a:lnTo>
                      <a:pt x="0" y="93"/>
                    </a:lnTo>
                    <a:lnTo>
                      <a:pt x="3" y="67"/>
                    </a:lnTo>
                    <a:lnTo>
                      <a:pt x="12" y="44"/>
                    </a:lnTo>
                    <a:lnTo>
                      <a:pt x="25" y="26"/>
                    </a:lnTo>
                    <a:lnTo>
                      <a:pt x="42" y="12"/>
                    </a:lnTo>
                    <a:lnTo>
                      <a:pt x="61" y="3"/>
                    </a:lnTo>
                    <a:lnTo>
                      <a:pt x="83" y="0"/>
                    </a:lnTo>
                    <a:lnTo>
                      <a:pt x="83" y="0"/>
                    </a:lnTo>
                    <a:close/>
                  </a:path>
                </a:pathLst>
              </a:custGeom>
              <a:grpFill/>
              <a:ln w="0">
                <a:noFill/>
                <a:prstDash val="solid"/>
                <a:round/>
              </a:ln>
            </p:spPr>
            <p:txBody>
              <a:bodyPr vert="horz" wrap="square" lIns="89642" tIns="44821" rIns="89642" bIns="44821" numCol="1" anchor="t" anchorCtr="0" compatLnSpc="1"/>
              <a:lstStyle/>
              <a:p>
                <a:pPr defTabSz="913765"/>
                <a:endParaRPr lang="en-GB" sz="400">
                  <a:solidFill>
                    <a:srgbClr val="505050"/>
                  </a:solidFill>
                </a:endParaRPr>
              </a:p>
            </p:txBody>
          </p:sp>
          <p:sp>
            <p:nvSpPr>
              <p:cNvPr id="136" name="Freeform 16"/>
              <p:cNvSpPr/>
              <p:nvPr/>
            </p:nvSpPr>
            <p:spPr bwMode="auto">
              <a:xfrm>
                <a:off x="6414" y="1133"/>
                <a:ext cx="155" cy="22"/>
              </a:xfrm>
              <a:custGeom>
                <a:avLst/>
                <a:gdLst>
                  <a:gd name="T0" fmla="*/ 87 w 1239"/>
                  <a:gd name="T1" fmla="*/ 0 h 182"/>
                  <a:gd name="T2" fmla="*/ 94 w 1239"/>
                  <a:gd name="T3" fmla="*/ 0 h 182"/>
                  <a:gd name="T4" fmla="*/ 98 w 1239"/>
                  <a:gd name="T5" fmla="*/ 0 h 182"/>
                  <a:gd name="T6" fmla="*/ 105 w 1239"/>
                  <a:gd name="T7" fmla="*/ 0 h 182"/>
                  <a:gd name="T8" fmla="*/ 308 w 1239"/>
                  <a:gd name="T9" fmla="*/ 0 h 182"/>
                  <a:gd name="T10" fmla="*/ 353 w 1239"/>
                  <a:gd name="T11" fmla="*/ 0 h 182"/>
                  <a:gd name="T12" fmla="*/ 403 w 1239"/>
                  <a:gd name="T13" fmla="*/ 0 h 182"/>
                  <a:gd name="T14" fmla="*/ 1153 w 1239"/>
                  <a:gd name="T15" fmla="*/ 0 h 182"/>
                  <a:gd name="T16" fmla="*/ 1177 w 1239"/>
                  <a:gd name="T17" fmla="*/ 4 h 182"/>
                  <a:gd name="T18" fmla="*/ 1197 w 1239"/>
                  <a:gd name="T19" fmla="*/ 12 h 182"/>
                  <a:gd name="T20" fmla="*/ 1215 w 1239"/>
                  <a:gd name="T21" fmla="*/ 27 h 182"/>
                  <a:gd name="T22" fmla="*/ 1228 w 1239"/>
                  <a:gd name="T23" fmla="*/ 45 h 182"/>
                  <a:gd name="T24" fmla="*/ 1236 w 1239"/>
                  <a:gd name="T25" fmla="*/ 66 h 182"/>
                  <a:gd name="T26" fmla="*/ 1239 w 1239"/>
                  <a:gd name="T27" fmla="*/ 91 h 182"/>
                  <a:gd name="T28" fmla="*/ 1237 w 1239"/>
                  <a:gd name="T29" fmla="*/ 111 h 182"/>
                  <a:gd name="T30" fmla="*/ 1230 w 1239"/>
                  <a:gd name="T31" fmla="*/ 130 h 182"/>
                  <a:gd name="T32" fmla="*/ 1220 w 1239"/>
                  <a:gd name="T33" fmla="*/ 147 h 182"/>
                  <a:gd name="T34" fmla="*/ 1208 w 1239"/>
                  <a:gd name="T35" fmla="*/ 161 h 182"/>
                  <a:gd name="T36" fmla="*/ 1191 w 1239"/>
                  <a:gd name="T37" fmla="*/ 173 h 182"/>
                  <a:gd name="T38" fmla="*/ 1173 w 1239"/>
                  <a:gd name="T39" fmla="*/ 179 h 182"/>
                  <a:gd name="T40" fmla="*/ 1153 w 1239"/>
                  <a:gd name="T41" fmla="*/ 182 h 182"/>
                  <a:gd name="T42" fmla="*/ 87 w 1239"/>
                  <a:gd name="T43" fmla="*/ 182 h 182"/>
                  <a:gd name="T44" fmla="*/ 65 w 1239"/>
                  <a:gd name="T45" fmla="*/ 178 h 182"/>
                  <a:gd name="T46" fmla="*/ 45 w 1239"/>
                  <a:gd name="T47" fmla="*/ 169 h 182"/>
                  <a:gd name="T48" fmla="*/ 27 w 1239"/>
                  <a:gd name="T49" fmla="*/ 155 h 182"/>
                  <a:gd name="T50" fmla="*/ 12 w 1239"/>
                  <a:gd name="T51" fmla="*/ 136 h 182"/>
                  <a:gd name="T52" fmla="*/ 3 w 1239"/>
                  <a:gd name="T53" fmla="*/ 114 h 182"/>
                  <a:gd name="T54" fmla="*/ 0 w 1239"/>
                  <a:gd name="T55" fmla="*/ 91 h 182"/>
                  <a:gd name="T56" fmla="*/ 3 w 1239"/>
                  <a:gd name="T57" fmla="*/ 66 h 182"/>
                  <a:gd name="T58" fmla="*/ 12 w 1239"/>
                  <a:gd name="T59" fmla="*/ 45 h 182"/>
                  <a:gd name="T60" fmla="*/ 27 w 1239"/>
                  <a:gd name="T61" fmla="*/ 27 h 182"/>
                  <a:gd name="T62" fmla="*/ 45 w 1239"/>
                  <a:gd name="T63" fmla="*/ 12 h 182"/>
                  <a:gd name="T64" fmla="*/ 65 w 1239"/>
                  <a:gd name="T65" fmla="*/ 4 h 182"/>
                  <a:gd name="T66" fmla="*/ 87 w 1239"/>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9" h="182">
                    <a:moveTo>
                      <a:pt x="87" y="0"/>
                    </a:moveTo>
                    <a:lnTo>
                      <a:pt x="94" y="0"/>
                    </a:lnTo>
                    <a:lnTo>
                      <a:pt x="98" y="0"/>
                    </a:lnTo>
                    <a:lnTo>
                      <a:pt x="105" y="0"/>
                    </a:lnTo>
                    <a:lnTo>
                      <a:pt x="308" y="0"/>
                    </a:lnTo>
                    <a:lnTo>
                      <a:pt x="353" y="0"/>
                    </a:lnTo>
                    <a:lnTo>
                      <a:pt x="403" y="0"/>
                    </a:lnTo>
                    <a:lnTo>
                      <a:pt x="1153" y="0"/>
                    </a:lnTo>
                    <a:lnTo>
                      <a:pt x="1177" y="4"/>
                    </a:lnTo>
                    <a:lnTo>
                      <a:pt x="1197" y="12"/>
                    </a:lnTo>
                    <a:lnTo>
                      <a:pt x="1215" y="27"/>
                    </a:lnTo>
                    <a:lnTo>
                      <a:pt x="1228" y="45"/>
                    </a:lnTo>
                    <a:lnTo>
                      <a:pt x="1236" y="66"/>
                    </a:lnTo>
                    <a:lnTo>
                      <a:pt x="1239" y="91"/>
                    </a:lnTo>
                    <a:lnTo>
                      <a:pt x="1237" y="111"/>
                    </a:lnTo>
                    <a:lnTo>
                      <a:pt x="1230" y="130"/>
                    </a:lnTo>
                    <a:lnTo>
                      <a:pt x="1220" y="147"/>
                    </a:lnTo>
                    <a:lnTo>
                      <a:pt x="1208" y="161"/>
                    </a:lnTo>
                    <a:lnTo>
                      <a:pt x="1191" y="173"/>
                    </a:lnTo>
                    <a:lnTo>
                      <a:pt x="1173" y="179"/>
                    </a:lnTo>
                    <a:lnTo>
                      <a:pt x="1153" y="182"/>
                    </a:lnTo>
                    <a:lnTo>
                      <a:pt x="87" y="182"/>
                    </a:lnTo>
                    <a:lnTo>
                      <a:pt x="65" y="178"/>
                    </a:lnTo>
                    <a:lnTo>
                      <a:pt x="45" y="169"/>
                    </a:lnTo>
                    <a:lnTo>
                      <a:pt x="27" y="155"/>
                    </a:lnTo>
                    <a:lnTo>
                      <a:pt x="12" y="136"/>
                    </a:lnTo>
                    <a:lnTo>
                      <a:pt x="3" y="114"/>
                    </a:lnTo>
                    <a:lnTo>
                      <a:pt x="0" y="91"/>
                    </a:lnTo>
                    <a:lnTo>
                      <a:pt x="3" y="66"/>
                    </a:lnTo>
                    <a:lnTo>
                      <a:pt x="12" y="45"/>
                    </a:lnTo>
                    <a:lnTo>
                      <a:pt x="27" y="27"/>
                    </a:lnTo>
                    <a:lnTo>
                      <a:pt x="45" y="12"/>
                    </a:lnTo>
                    <a:lnTo>
                      <a:pt x="65" y="4"/>
                    </a:lnTo>
                    <a:lnTo>
                      <a:pt x="87" y="0"/>
                    </a:lnTo>
                    <a:close/>
                  </a:path>
                </a:pathLst>
              </a:custGeom>
              <a:grpFill/>
              <a:ln w="0">
                <a:noFill/>
                <a:prstDash val="solid"/>
                <a:round/>
              </a:ln>
            </p:spPr>
            <p:txBody>
              <a:bodyPr vert="horz" wrap="square" lIns="89642" tIns="44821" rIns="89642" bIns="44821" numCol="1" anchor="t" anchorCtr="0" compatLnSpc="1"/>
              <a:lstStyle/>
              <a:p>
                <a:pPr defTabSz="913765"/>
                <a:endParaRPr lang="en-GB" sz="400">
                  <a:solidFill>
                    <a:srgbClr val="505050"/>
                  </a:solidFill>
                </a:endParaRPr>
              </a:p>
            </p:txBody>
          </p:sp>
          <p:sp>
            <p:nvSpPr>
              <p:cNvPr id="137" name="Freeform 17"/>
              <p:cNvSpPr/>
              <p:nvPr/>
            </p:nvSpPr>
            <p:spPr bwMode="auto">
              <a:xfrm>
                <a:off x="6414" y="1188"/>
                <a:ext cx="155" cy="23"/>
              </a:xfrm>
              <a:custGeom>
                <a:avLst/>
                <a:gdLst>
                  <a:gd name="T0" fmla="*/ 87 w 1239"/>
                  <a:gd name="T1" fmla="*/ 0 h 181"/>
                  <a:gd name="T2" fmla="*/ 1153 w 1239"/>
                  <a:gd name="T3" fmla="*/ 0 h 181"/>
                  <a:gd name="T4" fmla="*/ 1177 w 1239"/>
                  <a:gd name="T5" fmla="*/ 3 h 181"/>
                  <a:gd name="T6" fmla="*/ 1197 w 1239"/>
                  <a:gd name="T7" fmla="*/ 12 h 181"/>
                  <a:gd name="T8" fmla="*/ 1215 w 1239"/>
                  <a:gd name="T9" fmla="*/ 27 h 181"/>
                  <a:gd name="T10" fmla="*/ 1228 w 1239"/>
                  <a:gd name="T11" fmla="*/ 45 h 181"/>
                  <a:gd name="T12" fmla="*/ 1236 w 1239"/>
                  <a:gd name="T13" fmla="*/ 66 h 181"/>
                  <a:gd name="T14" fmla="*/ 1239 w 1239"/>
                  <a:gd name="T15" fmla="*/ 91 h 181"/>
                  <a:gd name="T16" fmla="*/ 1237 w 1239"/>
                  <a:gd name="T17" fmla="*/ 111 h 181"/>
                  <a:gd name="T18" fmla="*/ 1230 w 1239"/>
                  <a:gd name="T19" fmla="*/ 130 h 181"/>
                  <a:gd name="T20" fmla="*/ 1220 w 1239"/>
                  <a:gd name="T21" fmla="*/ 147 h 181"/>
                  <a:gd name="T22" fmla="*/ 1208 w 1239"/>
                  <a:gd name="T23" fmla="*/ 161 h 181"/>
                  <a:gd name="T24" fmla="*/ 1191 w 1239"/>
                  <a:gd name="T25" fmla="*/ 172 h 181"/>
                  <a:gd name="T26" fmla="*/ 1173 w 1239"/>
                  <a:gd name="T27" fmla="*/ 179 h 181"/>
                  <a:gd name="T28" fmla="*/ 1153 w 1239"/>
                  <a:gd name="T29" fmla="*/ 181 h 181"/>
                  <a:gd name="T30" fmla="*/ 1147 w 1239"/>
                  <a:gd name="T31" fmla="*/ 181 h 181"/>
                  <a:gd name="T32" fmla="*/ 1141 w 1239"/>
                  <a:gd name="T33" fmla="*/ 181 h 181"/>
                  <a:gd name="T34" fmla="*/ 1134 w 1239"/>
                  <a:gd name="T35" fmla="*/ 181 h 181"/>
                  <a:gd name="T36" fmla="*/ 931 w 1239"/>
                  <a:gd name="T37" fmla="*/ 181 h 181"/>
                  <a:gd name="T38" fmla="*/ 886 w 1239"/>
                  <a:gd name="T39" fmla="*/ 181 h 181"/>
                  <a:gd name="T40" fmla="*/ 837 w 1239"/>
                  <a:gd name="T41" fmla="*/ 181 h 181"/>
                  <a:gd name="T42" fmla="*/ 87 w 1239"/>
                  <a:gd name="T43" fmla="*/ 181 h 181"/>
                  <a:gd name="T44" fmla="*/ 65 w 1239"/>
                  <a:gd name="T45" fmla="*/ 178 h 181"/>
                  <a:gd name="T46" fmla="*/ 45 w 1239"/>
                  <a:gd name="T47" fmla="*/ 169 h 181"/>
                  <a:gd name="T48" fmla="*/ 27 w 1239"/>
                  <a:gd name="T49" fmla="*/ 154 h 181"/>
                  <a:gd name="T50" fmla="*/ 12 w 1239"/>
                  <a:gd name="T51" fmla="*/ 135 h 181"/>
                  <a:gd name="T52" fmla="*/ 3 w 1239"/>
                  <a:gd name="T53" fmla="*/ 114 h 181"/>
                  <a:gd name="T54" fmla="*/ 0 w 1239"/>
                  <a:gd name="T55" fmla="*/ 91 h 181"/>
                  <a:gd name="T56" fmla="*/ 3 w 1239"/>
                  <a:gd name="T57" fmla="*/ 66 h 181"/>
                  <a:gd name="T58" fmla="*/ 12 w 1239"/>
                  <a:gd name="T59" fmla="*/ 45 h 181"/>
                  <a:gd name="T60" fmla="*/ 27 w 1239"/>
                  <a:gd name="T61" fmla="*/ 27 h 181"/>
                  <a:gd name="T62" fmla="*/ 45 w 1239"/>
                  <a:gd name="T63" fmla="*/ 12 h 181"/>
                  <a:gd name="T64" fmla="*/ 65 w 1239"/>
                  <a:gd name="T65" fmla="*/ 3 h 181"/>
                  <a:gd name="T66" fmla="*/ 87 w 1239"/>
                  <a:gd name="T6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9" h="181">
                    <a:moveTo>
                      <a:pt x="87" y="0"/>
                    </a:moveTo>
                    <a:lnTo>
                      <a:pt x="1153" y="0"/>
                    </a:lnTo>
                    <a:lnTo>
                      <a:pt x="1177" y="3"/>
                    </a:lnTo>
                    <a:lnTo>
                      <a:pt x="1197" y="12"/>
                    </a:lnTo>
                    <a:lnTo>
                      <a:pt x="1215" y="27"/>
                    </a:lnTo>
                    <a:lnTo>
                      <a:pt x="1228" y="45"/>
                    </a:lnTo>
                    <a:lnTo>
                      <a:pt x="1236" y="66"/>
                    </a:lnTo>
                    <a:lnTo>
                      <a:pt x="1239" y="91"/>
                    </a:lnTo>
                    <a:lnTo>
                      <a:pt x="1237" y="111"/>
                    </a:lnTo>
                    <a:lnTo>
                      <a:pt x="1230" y="130"/>
                    </a:lnTo>
                    <a:lnTo>
                      <a:pt x="1220" y="147"/>
                    </a:lnTo>
                    <a:lnTo>
                      <a:pt x="1208" y="161"/>
                    </a:lnTo>
                    <a:lnTo>
                      <a:pt x="1191" y="172"/>
                    </a:lnTo>
                    <a:lnTo>
                      <a:pt x="1173" y="179"/>
                    </a:lnTo>
                    <a:lnTo>
                      <a:pt x="1153" y="181"/>
                    </a:lnTo>
                    <a:lnTo>
                      <a:pt x="1147" y="181"/>
                    </a:lnTo>
                    <a:lnTo>
                      <a:pt x="1141" y="181"/>
                    </a:lnTo>
                    <a:lnTo>
                      <a:pt x="1134" y="181"/>
                    </a:lnTo>
                    <a:lnTo>
                      <a:pt x="931" y="181"/>
                    </a:lnTo>
                    <a:lnTo>
                      <a:pt x="886" y="181"/>
                    </a:lnTo>
                    <a:lnTo>
                      <a:pt x="837" y="181"/>
                    </a:lnTo>
                    <a:lnTo>
                      <a:pt x="87" y="181"/>
                    </a:lnTo>
                    <a:lnTo>
                      <a:pt x="65" y="178"/>
                    </a:lnTo>
                    <a:lnTo>
                      <a:pt x="45" y="169"/>
                    </a:lnTo>
                    <a:lnTo>
                      <a:pt x="27" y="154"/>
                    </a:lnTo>
                    <a:lnTo>
                      <a:pt x="12" y="135"/>
                    </a:lnTo>
                    <a:lnTo>
                      <a:pt x="3" y="114"/>
                    </a:lnTo>
                    <a:lnTo>
                      <a:pt x="0" y="91"/>
                    </a:lnTo>
                    <a:lnTo>
                      <a:pt x="3" y="66"/>
                    </a:lnTo>
                    <a:lnTo>
                      <a:pt x="12" y="45"/>
                    </a:lnTo>
                    <a:lnTo>
                      <a:pt x="27" y="27"/>
                    </a:lnTo>
                    <a:lnTo>
                      <a:pt x="45" y="12"/>
                    </a:lnTo>
                    <a:lnTo>
                      <a:pt x="65" y="3"/>
                    </a:lnTo>
                    <a:lnTo>
                      <a:pt x="87" y="0"/>
                    </a:lnTo>
                    <a:close/>
                  </a:path>
                </a:pathLst>
              </a:custGeom>
              <a:grpFill/>
              <a:ln w="0">
                <a:noFill/>
                <a:prstDash val="solid"/>
                <a:round/>
              </a:ln>
            </p:spPr>
            <p:txBody>
              <a:bodyPr vert="horz" wrap="square" lIns="89642" tIns="44821" rIns="89642" bIns="44821" numCol="1" anchor="t" anchorCtr="0" compatLnSpc="1"/>
              <a:lstStyle/>
              <a:p>
                <a:pPr defTabSz="913765"/>
                <a:endParaRPr lang="en-GB" sz="400">
                  <a:solidFill>
                    <a:srgbClr val="505050"/>
                  </a:solidFill>
                </a:endParaRPr>
              </a:p>
            </p:txBody>
          </p:sp>
          <p:sp>
            <p:nvSpPr>
              <p:cNvPr id="138" name="Freeform 18"/>
              <p:cNvSpPr/>
              <p:nvPr/>
            </p:nvSpPr>
            <p:spPr bwMode="auto">
              <a:xfrm>
                <a:off x="6414" y="1244"/>
                <a:ext cx="155" cy="24"/>
              </a:xfrm>
              <a:custGeom>
                <a:avLst/>
                <a:gdLst>
                  <a:gd name="T0" fmla="*/ 98 w 1239"/>
                  <a:gd name="T1" fmla="*/ 0 h 192"/>
                  <a:gd name="T2" fmla="*/ 105 w 1239"/>
                  <a:gd name="T3" fmla="*/ 0 h 192"/>
                  <a:gd name="T4" fmla="*/ 1153 w 1239"/>
                  <a:gd name="T5" fmla="*/ 0 h 192"/>
                  <a:gd name="T6" fmla="*/ 1177 w 1239"/>
                  <a:gd name="T7" fmla="*/ 4 h 192"/>
                  <a:gd name="T8" fmla="*/ 1197 w 1239"/>
                  <a:gd name="T9" fmla="*/ 14 h 192"/>
                  <a:gd name="T10" fmla="*/ 1215 w 1239"/>
                  <a:gd name="T11" fmla="*/ 28 h 192"/>
                  <a:gd name="T12" fmla="*/ 1228 w 1239"/>
                  <a:gd name="T13" fmla="*/ 47 h 192"/>
                  <a:gd name="T14" fmla="*/ 1236 w 1239"/>
                  <a:gd name="T15" fmla="*/ 71 h 192"/>
                  <a:gd name="T16" fmla="*/ 1239 w 1239"/>
                  <a:gd name="T17" fmla="*/ 97 h 192"/>
                  <a:gd name="T18" fmla="*/ 1236 w 1239"/>
                  <a:gd name="T19" fmla="*/ 123 h 192"/>
                  <a:gd name="T20" fmla="*/ 1228 w 1239"/>
                  <a:gd name="T21" fmla="*/ 145 h 192"/>
                  <a:gd name="T22" fmla="*/ 1215 w 1239"/>
                  <a:gd name="T23" fmla="*/ 164 h 192"/>
                  <a:gd name="T24" fmla="*/ 1197 w 1239"/>
                  <a:gd name="T25" fmla="*/ 179 h 192"/>
                  <a:gd name="T26" fmla="*/ 1177 w 1239"/>
                  <a:gd name="T27" fmla="*/ 189 h 192"/>
                  <a:gd name="T28" fmla="*/ 1153 w 1239"/>
                  <a:gd name="T29" fmla="*/ 192 h 192"/>
                  <a:gd name="T30" fmla="*/ 1153 w 1239"/>
                  <a:gd name="T31" fmla="*/ 192 h 192"/>
                  <a:gd name="T32" fmla="*/ 1152 w 1239"/>
                  <a:gd name="T33" fmla="*/ 192 h 192"/>
                  <a:gd name="T34" fmla="*/ 1152 w 1239"/>
                  <a:gd name="T35" fmla="*/ 192 h 192"/>
                  <a:gd name="T36" fmla="*/ 1150 w 1239"/>
                  <a:gd name="T37" fmla="*/ 192 h 192"/>
                  <a:gd name="T38" fmla="*/ 1147 w 1239"/>
                  <a:gd name="T39" fmla="*/ 192 h 192"/>
                  <a:gd name="T40" fmla="*/ 1141 w 1239"/>
                  <a:gd name="T41" fmla="*/ 192 h 192"/>
                  <a:gd name="T42" fmla="*/ 1134 w 1239"/>
                  <a:gd name="T43" fmla="*/ 192 h 192"/>
                  <a:gd name="T44" fmla="*/ 1113 w 1239"/>
                  <a:gd name="T45" fmla="*/ 192 h 192"/>
                  <a:gd name="T46" fmla="*/ 1099 w 1239"/>
                  <a:gd name="T47" fmla="*/ 192 h 192"/>
                  <a:gd name="T48" fmla="*/ 1081 w 1239"/>
                  <a:gd name="T49" fmla="*/ 192 h 192"/>
                  <a:gd name="T50" fmla="*/ 1005 w 1239"/>
                  <a:gd name="T51" fmla="*/ 192 h 192"/>
                  <a:gd name="T52" fmla="*/ 970 w 1239"/>
                  <a:gd name="T53" fmla="*/ 192 h 192"/>
                  <a:gd name="T54" fmla="*/ 931 w 1239"/>
                  <a:gd name="T55" fmla="*/ 192 h 192"/>
                  <a:gd name="T56" fmla="*/ 886 w 1239"/>
                  <a:gd name="T57" fmla="*/ 192 h 192"/>
                  <a:gd name="T58" fmla="*/ 837 w 1239"/>
                  <a:gd name="T59" fmla="*/ 192 h 192"/>
                  <a:gd name="T60" fmla="*/ 720 w 1239"/>
                  <a:gd name="T61" fmla="*/ 192 h 192"/>
                  <a:gd name="T62" fmla="*/ 651 w 1239"/>
                  <a:gd name="T63" fmla="*/ 192 h 192"/>
                  <a:gd name="T64" fmla="*/ 576 w 1239"/>
                  <a:gd name="T65" fmla="*/ 192 h 192"/>
                  <a:gd name="T66" fmla="*/ 493 w 1239"/>
                  <a:gd name="T67" fmla="*/ 192 h 192"/>
                  <a:gd name="T68" fmla="*/ 404 w 1239"/>
                  <a:gd name="T69" fmla="*/ 192 h 192"/>
                  <a:gd name="T70" fmla="*/ 87 w 1239"/>
                  <a:gd name="T71" fmla="*/ 192 h 192"/>
                  <a:gd name="T72" fmla="*/ 68 w 1239"/>
                  <a:gd name="T73" fmla="*/ 190 h 192"/>
                  <a:gd name="T74" fmla="*/ 50 w 1239"/>
                  <a:gd name="T75" fmla="*/ 182 h 192"/>
                  <a:gd name="T76" fmla="*/ 33 w 1239"/>
                  <a:gd name="T77" fmla="*/ 171 h 192"/>
                  <a:gd name="T78" fmla="*/ 20 w 1239"/>
                  <a:gd name="T79" fmla="*/ 156 h 192"/>
                  <a:gd name="T80" fmla="*/ 10 w 1239"/>
                  <a:gd name="T81" fmla="*/ 139 h 192"/>
                  <a:gd name="T82" fmla="*/ 2 w 1239"/>
                  <a:gd name="T83" fmla="*/ 118 h 192"/>
                  <a:gd name="T84" fmla="*/ 0 w 1239"/>
                  <a:gd name="T85" fmla="*/ 97 h 192"/>
                  <a:gd name="T86" fmla="*/ 2 w 1239"/>
                  <a:gd name="T87" fmla="*/ 74 h 192"/>
                  <a:gd name="T88" fmla="*/ 10 w 1239"/>
                  <a:gd name="T89" fmla="*/ 54 h 192"/>
                  <a:gd name="T90" fmla="*/ 20 w 1239"/>
                  <a:gd name="T91" fmla="*/ 36 h 192"/>
                  <a:gd name="T92" fmla="*/ 33 w 1239"/>
                  <a:gd name="T93" fmla="*/ 22 h 192"/>
                  <a:gd name="T94" fmla="*/ 50 w 1239"/>
                  <a:gd name="T95" fmla="*/ 11 h 192"/>
                  <a:gd name="T96" fmla="*/ 68 w 1239"/>
                  <a:gd name="T97" fmla="*/ 4 h 192"/>
                  <a:gd name="T98" fmla="*/ 87 w 1239"/>
                  <a:gd name="T99" fmla="*/ 0 h 192"/>
                  <a:gd name="T100" fmla="*/ 94 w 1239"/>
                  <a:gd name="T101" fmla="*/ 0 h 192"/>
                  <a:gd name="T102" fmla="*/ 98 w 1239"/>
                  <a:gd name="T10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9" h="192">
                    <a:moveTo>
                      <a:pt x="98" y="0"/>
                    </a:moveTo>
                    <a:lnTo>
                      <a:pt x="105" y="0"/>
                    </a:lnTo>
                    <a:lnTo>
                      <a:pt x="1153" y="0"/>
                    </a:lnTo>
                    <a:lnTo>
                      <a:pt x="1177" y="4"/>
                    </a:lnTo>
                    <a:lnTo>
                      <a:pt x="1197" y="14"/>
                    </a:lnTo>
                    <a:lnTo>
                      <a:pt x="1215" y="28"/>
                    </a:lnTo>
                    <a:lnTo>
                      <a:pt x="1228" y="47"/>
                    </a:lnTo>
                    <a:lnTo>
                      <a:pt x="1236" y="71"/>
                    </a:lnTo>
                    <a:lnTo>
                      <a:pt x="1239" y="97"/>
                    </a:lnTo>
                    <a:lnTo>
                      <a:pt x="1236" y="123"/>
                    </a:lnTo>
                    <a:lnTo>
                      <a:pt x="1228" y="145"/>
                    </a:lnTo>
                    <a:lnTo>
                      <a:pt x="1215" y="164"/>
                    </a:lnTo>
                    <a:lnTo>
                      <a:pt x="1197" y="179"/>
                    </a:lnTo>
                    <a:lnTo>
                      <a:pt x="1177" y="189"/>
                    </a:lnTo>
                    <a:lnTo>
                      <a:pt x="1153" y="192"/>
                    </a:lnTo>
                    <a:lnTo>
                      <a:pt x="1153" y="192"/>
                    </a:lnTo>
                    <a:lnTo>
                      <a:pt x="1152" y="192"/>
                    </a:lnTo>
                    <a:lnTo>
                      <a:pt x="1152" y="192"/>
                    </a:lnTo>
                    <a:lnTo>
                      <a:pt x="1150" y="192"/>
                    </a:lnTo>
                    <a:lnTo>
                      <a:pt x="1147" y="192"/>
                    </a:lnTo>
                    <a:lnTo>
                      <a:pt x="1141" y="192"/>
                    </a:lnTo>
                    <a:lnTo>
                      <a:pt x="1134" y="192"/>
                    </a:lnTo>
                    <a:lnTo>
                      <a:pt x="1113" y="192"/>
                    </a:lnTo>
                    <a:lnTo>
                      <a:pt x="1099" y="192"/>
                    </a:lnTo>
                    <a:lnTo>
                      <a:pt x="1081" y="192"/>
                    </a:lnTo>
                    <a:lnTo>
                      <a:pt x="1005" y="192"/>
                    </a:lnTo>
                    <a:lnTo>
                      <a:pt x="970" y="192"/>
                    </a:lnTo>
                    <a:lnTo>
                      <a:pt x="931" y="192"/>
                    </a:lnTo>
                    <a:lnTo>
                      <a:pt x="886" y="192"/>
                    </a:lnTo>
                    <a:lnTo>
                      <a:pt x="837" y="192"/>
                    </a:lnTo>
                    <a:lnTo>
                      <a:pt x="720" y="192"/>
                    </a:lnTo>
                    <a:lnTo>
                      <a:pt x="651" y="192"/>
                    </a:lnTo>
                    <a:lnTo>
                      <a:pt x="576" y="192"/>
                    </a:lnTo>
                    <a:lnTo>
                      <a:pt x="493" y="192"/>
                    </a:lnTo>
                    <a:lnTo>
                      <a:pt x="404" y="192"/>
                    </a:lnTo>
                    <a:lnTo>
                      <a:pt x="87" y="192"/>
                    </a:lnTo>
                    <a:lnTo>
                      <a:pt x="68" y="190"/>
                    </a:lnTo>
                    <a:lnTo>
                      <a:pt x="50" y="182"/>
                    </a:lnTo>
                    <a:lnTo>
                      <a:pt x="33" y="171"/>
                    </a:lnTo>
                    <a:lnTo>
                      <a:pt x="20" y="156"/>
                    </a:lnTo>
                    <a:lnTo>
                      <a:pt x="10" y="139"/>
                    </a:lnTo>
                    <a:lnTo>
                      <a:pt x="2" y="118"/>
                    </a:lnTo>
                    <a:lnTo>
                      <a:pt x="0" y="97"/>
                    </a:lnTo>
                    <a:lnTo>
                      <a:pt x="2" y="74"/>
                    </a:lnTo>
                    <a:lnTo>
                      <a:pt x="10" y="54"/>
                    </a:lnTo>
                    <a:lnTo>
                      <a:pt x="20" y="36"/>
                    </a:lnTo>
                    <a:lnTo>
                      <a:pt x="33" y="22"/>
                    </a:lnTo>
                    <a:lnTo>
                      <a:pt x="50" y="11"/>
                    </a:lnTo>
                    <a:lnTo>
                      <a:pt x="68" y="4"/>
                    </a:lnTo>
                    <a:lnTo>
                      <a:pt x="87" y="0"/>
                    </a:lnTo>
                    <a:lnTo>
                      <a:pt x="94" y="0"/>
                    </a:lnTo>
                    <a:lnTo>
                      <a:pt x="98" y="0"/>
                    </a:lnTo>
                    <a:close/>
                  </a:path>
                </a:pathLst>
              </a:custGeom>
              <a:grpFill/>
              <a:ln w="0">
                <a:noFill/>
                <a:prstDash val="solid"/>
                <a:round/>
              </a:ln>
            </p:spPr>
            <p:txBody>
              <a:bodyPr vert="horz" wrap="square" lIns="89642" tIns="44821" rIns="89642" bIns="44821" numCol="1" anchor="t" anchorCtr="0" compatLnSpc="1"/>
              <a:lstStyle/>
              <a:p>
                <a:pPr defTabSz="913765"/>
                <a:endParaRPr lang="en-GB" sz="400">
                  <a:solidFill>
                    <a:srgbClr val="505050"/>
                  </a:solidFill>
                </a:endParaRPr>
              </a:p>
            </p:txBody>
          </p:sp>
          <p:sp>
            <p:nvSpPr>
              <p:cNvPr id="139" name="Freeform 19"/>
              <p:cNvSpPr/>
              <p:nvPr/>
            </p:nvSpPr>
            <p:spPr bwMode="auto">
              <a:xfrm>
                <a:off x="6414" y="1301"/>
                <a:ext cx="155" cy="22"/>
              </a:xfrm>
              <a:custGeom>
                <a:avLst/>
                <a:gdLst>
                  <a:gd name="T0" fmla="*/ 87 w 1239"/>
                  <a:gd name="T1" fmla="*/ 0 h 182"/>
                  <a:gd name="T2" fmla="*/ 87 w 1239"/>
                  <a:gd name="T3" fmla="*/ 0 h 182"/>
                  <a:gd name="T4" fmla="*/ 88 w 1239"/>
                  <a:gd name="T5" fmla="*/ 0 h 182"/>
                  <a:gd name="T6" fmla="*/ 90 w 1239"/>
                  <a:gd name="T7" fmla="*/ 0 h 182"/>
                  <a:gd name="T8" fmla="*/ 94 w 1239"/>
                  <a:gd name="T9" fmla="*/ 0 h 182"/>
                  <a:gd name="T10" fmla="*/ 98 w 1239"/>
                  <a:gd name="T11" fmla="*/ 0 h 182"/>
                  <a:gd name="T12" fmla="*/ 105 w 1239"/>
                  <a:gd name="T13" fmla="*/ 0 h 182"/>
                  <a:gd name="T14" fmla="*/ 126 w 1239"/>
                  <a:gd name="T15" fmla="*/ 0 h 182"/>
                  <a:gd name="T16" fmla="*/ 141 w 1239"/>
                  <a:gd name="T17" fmla="*/ 0 h 182"/>
                  <a:gd name="T18" fmla="*/ 158 w 1239"/>
                  <a:gd name="T19" fmla="*/ 0 h 182"/>
                  <a:gd name="T20" fmla="*/ 235 w 1239"/>
                  <a:gd name="T21" fmla="*/ 0 h 182"/>
                  <a:gd name="T22" fmla="*/ 269 w 1239"/>
                  <a:gd name="T23" fmla="*/ 0 h 182"/>
                  <a:gd name="T24" fmla="*/ 308 w 1239"/>
                  <a:gd name="T25" fmla="*/ 0 h 182"/>
                  <a:gd name="T26" fmla="*/ 353 w 1239"/>
                  <a:gd name="T27" fmla="*/ 0 h 182"/>
                  <a:gd name="T28" fmla="*/ 403 w 1239"/>
                  <a:gd name="T29" fmla="*/ 0 h 182"/>
                  <a:gd name="T30" fmla="*/ 459 w 1239"/>
                  <a:gd name="T31" fmla="*/ 0 h 182"/>
                  <a:gd name="T32" fmla="*/ 520 w 1239"/>
                  <a:gd name="T33" fmla="*/ 0 h 182"/>
                  <a:gd name="T34" fmla="*/ 588 w 1239"/>
                  <a:gd name="T35" fmla="*/ 0 h 182"/>
                  <a:gd name="T36" fmla="*/ 663 w 1239"/>
                  <a:gd name="T37" fmla="*/ 0 h 182"/>
                  <a:gd name="T38" fmla="*/ 746 w 1239"/>
                  <a:gd name="T39" fmla="*/ 0 h 182"/>
                  <a:gd name="T40" fmla="*/ 835 w 1239"/>
                  <a:gd name="T41" fmla="*/ 0 h 182"/>
                  <a:gd name="T42" fmla="*/ 933 w 1239"/>
                  <a:gd name="T43" fmla="*/ 0 h 182"/>
                  <a:gd name="T44" fmla="*/ 1039 w 1239"/>
                  <a:gd name="T45" fmla="*/ 0 h 182"/>
                  <a:gd name="T46" fmla="*/ 1153 w 1239"/>
                  <a:gd name="T47" fmla="*/ 0 h 182"/>
                  <a:gd name="T48" fmla="*/ 1173 w 1239"/>
                  <a:gd name="T49" fmla="*/ 2 h 182"/>
                  <a:gd name="T50" fmla="*/ 1191 w 1239"/>
                  <a:gd name="T51" fmla="*/ 10 h 182"/>
                  <a:gd name="T52" fmla="*/ 1208 w 1239"/>
                  <a:gd name="T53" fmla="*/ 20 h 182"/>
                  <a:gd name="T54" fmla="*/ 1220 w 1239"/>
                  <a:gd name="T55" fmla="*/ 35 h 182"/>
                  <a:gd name="T56" fmla="*/ 1230 w 1239"/>
                  <a:gd name="T57" fmla="*/ 52 h 182"/>
                  <a:gd name="T58" fmla="*/ 1237 w 1239"/>
                  <a:gd name="T59" fmla="*/ 71 h 182"/>
                  <a:gd name="T60" fmla="*/ 1239 w 1239"/>
                  <a:gd name="T61" fmla="*/ 91 h 182"/>
                  <a:gd name="T62" fmla="*/ 1236 w 1239"/>
                  <a:gd name="T63" fmla="*/ 116 h 182"/>
                  <a:gd name="T64" fmla="*/ 1228 w 1239"/>
                  <a:gd name="T65" fmla="*/ 137 h 182"/>
                  <a:gd name="T66" fmla="*/ 1215 w 1239"/>
                  <a:gd name="T67" fmla="*/ 156 h 182"/>
                  <a:gd name="T68" fmla="*/ 1197 w 1239"/>
                  <a:gd name="T69" fmla="*/ 169 h 182"/>
                  <a:gd name="T70" fmla="*/ 1177 w 1239"/>
                  <a:gd name="T71" fmla="*/ 178 h 182"/>
                  <a:gd name="T72" fmla="*/ 1153 w 1239"/>
                  <a:gd name="T73" fmla="*/ 182 h 182"/>
                  <a:gd name="T74" fmla="*/ 1147 w 1239"/>
                  <a:gd name="T75" fmla="*/ 182 h 182"/>
                  <a:gd name="T76" fmla="*/ 1141 w 1239"/>
                  <a:gd name="T77" fmla="*/ 182 h 182"/>
                  <a:gd name="T78" fmla="*/ 1134 w 1239"/>
                  <a:gd name="T79" fmla="*/ 182 h 182"/>
                  <a:gd name="T80" fmla="*/ 87 w 1239"/>
                  <a:gd name="T81" fmla="*/ 182 h 182"/>
                  <a:gd name="T82" fmla="*/ 65 w 1239"/>
                  <a:gd name="T83" fmla="*/ 178 h 182"/>
                  <a:gd name="T84" fmla="*/ 45 w 1239"/>
                  <a:gd name="T85" fmla="*/ 169 h 182"/>
                  <a:gd name="T86" fmla="*/ 27 w 1239"/>
                  <a:gd name="T87" fmla="*/ 156 h 182"/>
                  <a:gd name="T88" fmla="*/ 12 w 1239"/>
                  <a:gd name="T89" fmla="*/ 137 h 182"/>
                  <a:gd name="T90" fmla="*/ 3 w 1239"/>
                  <a:gd name="T91" fmla="*/ 116 h 182"/>
                  <a:gd name="T92" fmla="*/ 0 w 1239"/>
                  <a:gd name="T93" fmla="*/ 91 h 182"/>
                  <a:gd name="T94" fmla="*/ 3 w 1239"/>
                  <a:gd name="T95" fmla="*/ 67 h 182"/>
                  <a:gd name="T96" fmla="*/ 12 w 1239"/>
                  <a:gd name="T97" fmla="*/ 46 h 182"/>
                  <a:gd name="T98" fmla="*/ 27 w 1239"/>
                  <a:gd name="T99" fmla="*/ 28 h 182"/>
                  <a:gd name="T100" fmla="*/ 45 w 1239"/>
                  <a:gd name="T101" fmla="*/ 12 h 182"/>
                  <a:gd name="T102" fmla="*/ 65 w 1239"/>
                  <a:gd name="T103" fmla="*/ 4 h 182"/>
                  <a:gd name="T104" fmla="*/ 87 w 1239"/>
                  <a:gd name="T105" fmla="*/ 0 h 182"/>
                  <a:gd name="T106" fmla="*/ 87 w 1239"/>
                  <a:gd name="T10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9" h="182">
                    <a:moveTo>
                      <a:pt x="87" y="0"/>
                    </a:moveTo>
                    <a:lnTo>
                      <a:pt x="87" y="0"/>
                    </a:lnTo>
                    <a:lnTo>
                      <a:pt x="88" y="0"/>
                    </a:lnTo>
                    <a:lnTo>
                      <a:pt x="90" y="0"/>
                    </a:lnTo>
                    <a:lnTo>
                      <a:pt x="94" y="0"/>
                    </a:lnTo>
                    <a:lnTo>
                      <a:pt x="98" y="0"/>
                    </a:lnTo>
                    <a:lnTo>
                      <a:pt x="105" y="0"/>
                    </a:lnTo>
                    <a:lnTo>
                      <a:pt x="126" y="0"/>
                    </a:lnTo>
                    <a:lnTo>
                      <a:pt x="141" y="0"/>
                    </a:lnTo>
                    <a:lnTo>
                      <a:pt x="158" y="0"/>
                    </a:lnTo>
                    <a:lnTo>
                      <a:pt x="235" y="0"/>
                    </a:lnTo>
                    <a:lnTo>
                      <a:pt x="269" y="0"/>
                    </a:lnTo>
                    <a:lnTo>
                      <a:pt x="308" y="0"/>
                    </a:lnTo>
                    <a:lnTo>
                      <a:pt x="353" y="0"/>
                    </a:lnTo>
                    <a:lnTo>
                      <a:pt x="403" y="0"/>
                    </a:lnTo>
                    <a:lnTo>
                      <a:pt x="459" y="0"/>
                    </a:lnTo>
                    <a:lnTo>
                      <a:pt x="520" y="0"/>
                    </a:lnTo>
                    <a:lnTo>
                      <a:pt x="588" y="0"/>
                    </a:lnTo>
                    <a:lnTo>
                      <a:pt x="663" y="0"/>
                    </a:lnTo>
                    <a:lnTo>
                      <a:pt x="746" y="0"/>
                    </a:lnTo>
                    <a:lnTo>
                      <a:pt x="835" y="0"/>
                    </a:lnTo>
                    <a:lnTo>
                      <a:pt x="933" y="0"/>
                    </a:lnTo>
                    <a:lnTo>
                      <a:pt x="1039" y="0"/>
                    </a:lnTo>
                    <a:lnTo>
                      <a:pt x="1153" y="0"/>
                    </a:lnTo>
                    <a:lnTo>
                      <a:pt x="1173" y="2"/>
                    </a:lnTo>
                    <a:lnTo>
                      <a:pt x="1191" y="10"/>
                    </a:lnTo>
                    <a:lnTo>
                      <a:pt x="1208" y="20"/>
                    </a:lnTo>
                    <a:lnTo>
                      <a:pt x="1220" y="35"/>
                    </a:lnTo>
                    <a:lnTo>
                      <a:pt x="1230" y="52"/>
                    </a:lnTo>
                    <a:lnTo>
                      <a:pt x="1237" y="71"/>
                    </a:lnTo>
                    <a:lnTo>
                      <a:pt x="1239" y="91"/>
                    </a:lnTo>
                    <a:lnTo>
                      <a:pt x="1236" y="116"/>
                    </a:lnTo>
                    <a:lnTo>
                      <a:pt x="1228" y="137"/>
                    </a:lnTo>
                    <a:lnTo>
                      <a:pt x="1215" y="156"/>
                    </a:lnTo>
                    <a:lnTo>
                      <a:pt x="1197" y="169"/>
                    </a:lnTo>
                    <a:lnTo>
                      <a:pt x="1177" y="178"/>
                    </a:lnTo>
                    <a:lnTo>
                      <a:pt x="1153" y="182"/>
                    </a:lnTo>
                    <a:lnTo>
                      <a:pt x="1147" y="182"/>
                    </a:lnTo>
                    <a:lnTo>
                      <a:pt x="1141" y="182"/>
                    </a:lnTo>
                    <a:lnTo>
                      <a:pt x="1134" y="182"/>
                    </a:lnTo>
                    <a:lnTo>
                      <a:pt x="87" y="182"/>
                    </a:lnTo>
                    <a:lnTo>
                      <a:pt x="65" y="178"/>
                    </a:lnTo>
                    <a:lnTo>
                      <a:pt x="45" y="169"/>
                    </a:lnTo>
                    <a:lnTo>
                      <a:pt x="27" y="156"/>
                    </a:lnTo>
                    <a:lnTo>
                      <a:pt x="12" y="137"/>
                    </a:lnTo>
                    <a:lnTo>
                      <a:pt x="3" y="116"/>
                    </a:lnTo>
                    <a:lnTo>
                      <a:pt x="0" y="91"/>
                    </a:lnTo>
                    <a:lnTo>
                      <a:pt x="3" y="67"/>
                    </a:lnTo>
                    <a:lnTo>
                      <a:pt x="12" y="46"/>
                    </a:lnTo>
                    <a:lnTo>
                      <a:pt x="27" y="28"/>
                    </a:lnTo>
                    <a:lnTo>
                      <a:pt x="45" y="12"/>
                    </a:lnTo>
                    <a:lnTo>
                      <a:pt x="65" y="4"/>
                    </a:lnTo>
                    <a:lnTo>
                      <a:pt x="87" y="0"/>
                    </a:lnTo>
                    <a:lnTo>
                      <a:pt x="87" y="0"/>
                    </a:lnTo>
                    <a:close/>
                  </a:path>
                </a:pathLst>
              </a:custGeom>
              <a:grpFill/>
              <a:ln w="0">
                <a:noFill/>
                <a:prstDash val="solid"/>
                <a:round/>
              </a:ln>
            </p:spPr>
            <p:txBody>
              <a:bodyPr vert="horz" wrap="square" lIns="89642" tIns="44821" rIns="89642" bIns="44821" numCol="1" anchor="t" anchorCtr="0" compatLnSpc="1"/>
              <a:lstStyle/>
              <a:p>
                <a:pPr defTabSz="913765"/>
                <a:endParaRPr lang="en-GB" sz="400">
                  <a:solidFill>
                    <a:srgbClr val="505050"/>
                  </a:solidFill>
                </a:endParaRPr>
              </a:p>
            </p:txBody>
          </p:sp>
        </p:grpSp>
        <p:sp>
          <p:nvSpPr>
            <p:cNvPr id="140" name="Freeform 24"/>
            <p:cNvSpPr>
              <a:spLocks noChangeAspect="1"/>
            </p:cNvSpPr>
            <p:nvPr/>
          </p:nvSpPr>
          <p:spPr bwMode="auto">
            <a:xfrm>
              <a:off x="6045254" y="2695122"/>
              <a:ext cx="15131" cy="29037"/>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7" tIns="45713" rIns="91427" bIns="45713" numCol="1" anchor="t" anchorCtr="0" compatLnSpc="1"/>
            <a:lstStyle/>
            <a:p>
              <a:pPr defTabSz="913765"/>
              <a:endParaRPr lang="en-US" sz="400" dirty="0">
                <a:solidFill>
                  <a:srgbClr val="FFFFFF"/>
                </a:solidFill>
              </a:endParaRPr>
            </a:p>
          </p:txBody>
        </p:sp>
        <p:sp>
          <p:nvSpPr>
            <p:cNvPr id="141" name="Freeform 25"/>
            <p:cNvSpPr>
              <a:spLocks noChangeAspect="1"/>
            </p:cNvSpPr>
            <p:nvPr/>
          </p:nvSpPr>
          <p:spPr bwMode="auto">
            <a:xfrm>
              <a:off x="6063000" y="2533863"/>
              <a:ext cx="15131" cy="16594"/>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7" tIns="45713" rIns="91427" bIns="45713" numCol="1" anchor="t" anchorCtr="0" compatLnSpc="1"/>
            <a:lstStyle/>
            <a:p>
              <a:pPr defTabSz="913765"/>
              <a:endParaRPr lang="en-US" sz="400" dirty="0">
                <a:solidFill>
                  <a:srgbClr val="FFFFFF"/>
                </a:solidFill>
              </a:endParaRPr>
            </a:p>
          </p:txBody>
        </p:sp>
        <p:sp>
          <p:nvSpPr>
            <p:cNvPr id="142" name="Freeform 26"/>
            <p:cNvSpPr>
              <a:spLocks noChangeAspect="1"/>
            </p:cNvSpPr>
            <p:nvPr/>
          </p:nvSpPr>
          <p:spPr bwMode="auto">
            <a:xfrm>
              <a:off x="6063000" y="2533863"/>
              <a:ext cx="15131" cy="16594"/>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7" tIns="45713" rIns="91427" bIns="45713" numCol="1" anchor="t" anchorCtr="0" compatLnSpc="1"/>
            <a:lstStyle/>
            <a:p>
              <a:pPr defTabSz="913765"/>
              <a:endParaRPr lang="en-US" sz="400" dirty="0">
                <a:solidFill>
                  <a:srgbClr val="FFFFFF"/>
                </a:solidFill>
              </a:endParaRPr>
            </a:p>
          </p:txBody>
        </p:sp>
        <p:pic>
          <p:nvPicPr>
            <p:cNvPr id="143" name="Picture 7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157768" y="2852583"/>
              <a:ext cx="364211" cy="232385"/>
            </a:xfrm>
            <a:prstGeom prst="rect">
              <a:avLst/>
            </a:prstGeom>
          </p:spPr>
        </p:pic>
        <p:pic>
          <p:nvPicPr>
            <p:cNvPr id="144" name="Picture 7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433026" y="2533453"/>
              <a:ext cx="136921" cy="266914"/>
            </a:xfrm>
            <a:prstGeom prst="rect">
              <a:avLst/>
            </a:prstGeom>
          </p:spPr>
        </p:pic>
        <p:pic>
          <p:nvPicPr>
            <p:cNvPr id="145" name="Picture 7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30656" y="2182763"/>
              <a:ext cx="316923" cy="334236"/>
            </a:xfrm>
            <a:prstGeom prst="rect">
              <a:avLst/>
            </a:prstGeom>
          </p:spPr>
        </p:pic>
        <p:pic>
          <p:nvPicPr>
            <p:cNvPr id="146" name="Picture 7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089014" y="2203693"/>
              <a:ext cx="174361" cy="274913"/>
            </a:xfrm>
            <a:prstGeom prst="rect">
              <a:avLst/>
            </a:prstGeom>
          </p:spPr>
        </p:pic>
        <p:pic>
          <p:nvPicPr>
            <p:cNvPr id="147" name="Picture 6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079845" y="2542201"/>
              <a:ext cx="289727" cy="261759"/>
            </a:xfrm>
            <a:prstGeom prst="rect">
              <a:avLst/>
            </a:prstGeom>
          </p:spPr>
        </p:pic>
      </p:grpSp>
      <p:grpSp>
        <p:nvGrpSpPr>
          <p:cNvPr id="11" name="组合 66"/>
          <p:cNvGrpSpPr/>
          <p:nvPr/>
        </p:nvGrpSpPr>
        <p:grpSpPr>
          <a:xfrm>
            <a:off x="341934" y="333375"/>
            <a:ext cx="1629381" cy="622875"/>
            <a:chOff x="341934" y="333375"/>
            <a:chExt cx="1629381" cy="622875"/>
          </a:xfrm>
        </p:grpSpPr>
        <p:sp>
          <p:nvSpPr>
            <p:cNvPr id="68" name="TextBox 65"/>
            <p:cNvSpPr>
              <a:spLocks noChangeArrowheads="1"/>
            </p:cNvSpPr>
            <p:nvPr/>
          </p:nvSpPr>
          <p:spPr bwMode="auto">
            <a:xfrm>
              <a:off x="1068503" y="361950"/>
              <a:ext cx="902812"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03</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产品亮点</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sp>
          <p:nvSpPr>
            <p:cNvPr id="69" name="椭圆 101"/>
            <p:cNvSpPr>
              <a:spLocks noChangeArrowheads="1"/>
            </p:cNvSpPr>
            <p:nvPr/>
          </p:nvSpPr>
          <p:spPr bwMode="auto">
            <a:xfrm>
              <a:off x="341935" y="333375"/>
              <a:ext cx="640779" cy="621784"/>
            </a:xfrm>
            <a:prstGeom prst="ellipse">
              <a:avLst/>
            </a:prstGeom>
            <a:blipFill>
              <a:blip r:embed="rId6"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70" name="任意多边形 99"/>
            <p:cNvSpPr>
              <a:spLocks noChangeArrowheads="1"/>
            </p:cNvSpPr>
            <p:nvPr/>
          </p:nvSpPr>
          <p:spPr bwMode="auto">
            <a:xfrm>
              <a:off x="450250" y="435569"/>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nvGrpSpPr>
            <p:cNvPr id="12" name="组合 33"/>
            <p:cNvGrpSpPr/>
            <p:nvPr/>
          </p:nvGrpSpPr>
          <p:grpSpPr>
            <a:xfrm>
              <a:off x="341935" y="333375"/>
              <a:ext cx="640779" cy="621784"/>
              <a:chOff x="2448002" y="2381250"/>
              <a:chExt cx="640779" cy="621784"/>
            </a:xfrm>
          </p:grpSpPr>
          <p:sp>
            <p:nvSpPr>
              <p:cNvPr id="75" name="椭圆 96"/>
              <p:cNvSpPr>
                <a:spLocks noChangeArrowheads="1"/>
              </p:cNvSpPr>
              <p:nvPr/>
            </p:nvSpPr>
            <p:spPr bwMode="auto">
              <a:xfrm>
                <a:off x="2448002" y="2381250"/>
                <a:ext cx="640779" cy="621784"/>
              </a:xfrm>
              <a:prstGeom prst="ellipse">
                <a:avLst/>
              </a:prstGeom>
              <a:blipFill>
                <a:blip r:embed="rId6"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76" name="Freeform 168"/>
              <p:cNvSpPr>
                <a:spLocks noChangeAspect="1" noEditPoints="1" noChangeArrowheads="1"/>
              </p:cNvSpPr>
              <p:nvPr/>
            </p:nvSpPr>
            <p:spPr bwMode="auto">
              <a:xfrm>
                <a:off x="2566558" y="2513707"/>
                <a:ext cx="403667" cy="356870"/>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grpSp>
        <p:grpSp>
          <p:nvGrpSpPr>
            <p:cNvPr id="13" name="组合 19"/>
            <p:cNvGrpSpPr/>
            <p:nvPr/>
          </p:nvGrpSpPr>
          <p:grpSpPr>
            <a:xfrm>
              <a:off x="341934" y="334466"/>
              <a:ext cx="640779" cy="621784"/>
              <a:chOff x="4200417" y="2381250"/>
              <a:chExt cx="640779" cy="621784"/>
            </a:xfrm>
          </p:grpSpPr>
          <p:sp>
            <p:nvSpPr>
              <p:cNvPr id="73" name="椭圆 136"/>
              <p:cNvSpPr>
                <a:spLocks noChangeArrowheads="1"/>
              </p:cNvSpPr>
              <p:nvPr/>
            </p:nvSpPr>
            <p:spPr bwMode="auto">
              <a:xfrm>
                <a:off x="4200417" y="2381250"/>
                <a:ext cx="640779" cy="621784"/>
              </a:xfrm>
              <a:prstGeom prst="ellipse">
                <a:avLst/>
              </a:prstGeom>
              <a:blipFill>
                <a:blip r:embed="rId6"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74" name="Freeform 129"/>
              <p:cNvSpPr>
                <a:spLocks noChangeAspect="1" noEditPoints="1" noChangeArrowheads="1"/>
              </p:cNvSpPr>
              <p:nvPr/>
            </p:nvSpPr>
            <p:spPr bwMode="auto">
              <a:xfrm>
                <a:off x="4310884" y="2488443"/>
                <a:ext cx="419845" cy="407399"/>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3C5AD"/>
              </a:solidFill>
              <a:ln w="9525">
                <a:noFill/>
                <a:miter lim="800000"/>
              </a:ln>
            </p:spPr>
            <p:txBody>
              <a:bodyPr/>
              <a:lstStyle/>
              <a:p>
                <a:endParaRPr lang="zh-CN" altLang="en-US"/>
              </a:p>
            </p:txBody>
          </p:sp>
        </p:grpSp>
      </p:grpSp>
      <p:sp>
        <p:nvSpPr>
          <p:cNvPr id="77" name="矩形 76"/>
          <p:cNvSpPr/>
          <p:nvPr/>
        </p:nvSpPr>
        <p:spPr>
          <a:xfrm>
            <a:off x="352424" y="2215604"/>
            <a:ext cx="4124326" cy="830997"/>
          </a:xfrm>
          <a:prstGeom prst="rect">
            <a:avLst/>
          </a:prstGeom>
          <a:noFill/>
        </p:spPr>
        <p:txBody>
          <a:bodyPr wrap="square" lIns="91440" tIns="45720" rIns="91440" bIns="45720">
            <a:spAutoFit/>
          </a:bodyPr>
          <a:lstStyle/>
          <a:p>
            <a:r>
              <a:rPr lang="zh-CN" alt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三，云盒子能为网吧维护带来什么价值？</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889635" y="984885"/>
            <a:ext cx="7239635" cy="2957830"/>
          </a:xfrm>
          <a:prstGeom prst="rect">
            <a:avLst/>
          </a:prstGeom>
          <a:noFill/>
          <a:ln w="9525">
            <a:noFill/>
            <a:miter lim="800000"/>
            <a:headEnd/>
            <a:tailEnd/>
          </a:ln>
          <a:effectLst/>
        </p:spPr>
      </p:pic>
      <p:grpSp>
        <p:nvGrpSpPr>
          <p:cNvPr id="3" name="组合 1"/>
          <p:cNvGrpSpPr/>
          <p:nvPr/>
        </p:nvGrpSpPr>
        <p:grpSpPr>
          <a:xfrm rot="0">
            <a:off x="3796030" y="2016125"/>
            <a:ext cx="1284605" cy="679450"/>
            <a:chOff x="2843808" y="267494"/>
            <a:chExt cx="5040251" cy="2579428"/>
          </a:xfrm>
        </p:grpSpPr>
        <p:sp>
          <p:nvSpPr>
            <p:cNvPr id="7" name="Freeform 128"/>
            <p:cNvSpPr>
              <a:spLocks noChangeAspect="1"/>
            </p:cNvSpPr>
            <p:nvPr/>
          </p:nvSpPr>
          <p:spPr bwMode="black">
            <a:xfrm>
              <a:off x="2843808" y="267494"/>
              <a:ext cx="5040251" cy="257942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0C0">
                <a:alpha val="42000"/>
              </a:srgbClr>
            </a:solidFill>
          </p:spPr>
          <p:txBody>
            <a:bodyPr vert="horz" wrap="square" lIns="91427" tIns="45713" rIns="91427" bIns="45713" numCol="1" anchor="t" anchorCtr="0" compatLnSpc="1"/>
            <a:lstStyle/>
            <a:p>
              <a:endParaRPr lang="en-US" sz="400">
                <a:solidFill>
                  <a:srgbClr val="505050"/>
                </a:solidFill>
              </a:endParaRPr>
            </a:p>
          </p:txBody>
        </p:sp>
        <p:sp>
          <p:nvSpPr>
            <p:cNvPr id="8" name="Freeform 128"/>
            <p:cNvSpPr>
              <a:spLocks noChangeAspect="1"/>
            </p:cNvSpPr>
            <p:nvPr/>
          </p:nvSpPr>
          <p:spPr bwMode="black">
            <a:xfrm>
              <a:off x="3650979" y="566362"/>
              <a:ext cx="4171292" cy="213472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0C0"/>
            </a:solidFill>
          </p:spPr>
          <p:txBody>
            <a:bodyPr vert="horz" wrap="square" lIns="91427" tIns="45713" rIns="91427" bIns="45713" numCol="1" anchor="ctr" anchorCtr="0" compatLnSpc="1"/>
            <a:lstStyle/>
            <a:p>
              <a:pPr algn="ctr"/>
              <a:r>
                <a:rPr lang="zh-CN" altLang="en-US" sz="1000" dirty="0" smtClean="0">
                  <a:solidFill>
                    <a:schemeClr val="bg1"/>
                  </a:solidFill>
                  <a:latin typeface="微软雅黑" pitchFamily="34" charset="-122"/>
                  <a:ea typeface="微软雅黑" pitchFamily="34" charset="-122"/>
                </a:rPr>
                <a:t>云端</a:t>
              </a:r>
              <a:endParaRPr lang="zh-CN" altLang="en-US" sz="1000" dirty="0" smtClean="0">
                <a:solidFill>
                  <a:schemeClr val="bg1"/>
                </a:solidFill>
                <a:latin typeface="微软雅黑" pitchFamily="34" charset="-122"/>
                <a:ea typeface="微软雅黑" pitchFamily="34" charset="-122"/>
              </a:endParaRPr>
            </a:p>
            <a:p>
              <a:pPr algn="ctr"/>
              <a:r>
                <a:rPr lang="en-US" altLang="zh-CN" sz="1200" dirty="0" smtClean="0">
                  <a:solidFill>
                    <a:schemeClr val="bg1"/>
                  </a:solidFill>
                  <a:latin typeface="微软雅黑" pitchFamily="34" charset="-122"/>
                  <a:ea typeface="微软雅黑" pitchFamily="34" charset="-122"/>
                </a:rPr>
                <a:t>TG-Cloud</a:t>
              </a:r>
              <a:endParaRPr lang="en-US" altLang="zh-CN" sz="1200" dirty="0" smtClean="0">
                <a:solidFill>
                  <a:schemeClr val="bg1"/>
                </a:solidFill>
                <a:latin typeface="微软雅黑" pitchFamily="34" charset="-122"/>
                <a:ea typeface="微软雅黑" pitchFamily="34" charset="-122"/>
              </a:endParaRPr>
            </a:p>
          </p:txBody>
        </p:sp>
      </p:grpSp>
      <p:sp>
        <p:nvSpPr>
          <p:cNvPr id="17411" name="Rectangle 3"/>
          <p:cNvSpPr>
            <a:spLocks noChangeArrowheads="1"/>
          </p:cNvSpPr>
          <p:nvPr/>
        </p:nvSpPr>
        <p:spPr bwMode="auto">
          <a:xfrm>
            <a:off x="595313" y="4373433"/>
            <a:ext cx="7948612" cy="461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spcBef>
                <a:spcPct val="0"/>
              </a:spcBef>
              <a:spcAft>
                <a:spcPct val="0"/>
              </a:spcAft>
              <a:buClrTx/>
              <a:buSzTx/>
              <a:buFontTx/>
              <a:buNone/>
            </a:pPr>
            <a:r>
              <a:rPr kumimoji="0" lang="en-US" altLang="zh-CN" sz="12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        </a:t>
            </a:r>
            <a:r>
              <a:rPr kumimoji="0" lang="zh-CN" sz="12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多个网吧突发紧急故障时，可以将预警信息主动推送到微信端，通过云端登录实时远程查看网络环境的整体状态，精准定位问题所在，缩短售后服务时间，降低人力成本和交通成本。</a:t>
            </a:r>
            <a:endParaRPr kumimoji="0" lang="zh-CN" sz="12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p:txBody>
      </p:sp>
      <p:sp>
        <p:nvSpPr>
          <p:cNvPr id="9" name="矩形 8"/>
          <p:cNvSpPr/>
          <p:nvPr/>
        </p:nvSpPr>
        <p:spPr>
          <a:xfrm>
            <a:off x="2543384" y="347961"/>
            <a:ext cx="4124326" cy="461665"/>
          </a:xfrm>
          <a:prstGeom prst="rect">
            <a:avLst/>
          </a:prstGeom>
          <a:noFill/>
        </p:spPr>
        <p:txBody>
          <a:bodyPr wrap="square" lIns="91440" tIns="45720" rIns="91440" bIns="45720">
            <a:spAutoFit/>
          </a:bodyPr>
          <a:lstStyle/>
          <a:p>
            <a:pPr algn="ctr"/>
            <a:r>
              <a:rPr lang="zh-CN" alt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远程登陆精准定位</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8"/>
          <p:cNvGrpSpPr/>
          <p:nvPr/>
        </p:nvGrpSpPr>
        <p:grpSpPr>
          <a:xfrm>
            <a:off x="4733925" y="628650"/>
            <a:ext cx="3990975" cy="4076700"/>
            <a:chOff x="4724400" y="523875"/>
            <a:chExt cx="3990975" cy="4076700"/>
          </a:xfrm>
        </p:grpSpPr>
        <p:pic>
          <p:nvPicPr>
            <p:cNvPr id="3074" name="Picture 2" descr="C:\Windows\TEMP\360zip$Temp\360$0\53c99e830010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24400" y="523875"/>
              <a:ext cx="3990975" cy="4076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67512" y="2817343"/>
              <a:ext cx="1121365" cy="369090"/>
            </a:xfrm>
            <a:prstGeom prst="rect">
              <a:avLst/>
            </a:prstGeom>
            <a:noFill/>
          </p:spPr>
          <p:txBody>
            <a:bodyPr wrap="none" rtlCol="0">
              <a:spAutoFit/>
            </a:bodyPr>
            <a:lstStyle/>
            <a:p>
              <a:r>
                <a:rPr lang="zh-CN" altLang="en-US"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广播风暴</a:t>
              </a:r>
            </a:p>
          </p:txBody>
        </p:sp>
        <p:sp>
          <p:nvSpPr>
            <p:cNvPr id="8" name="TextBox 7"/>
            <p:cNvSpPr txBox="1"/>
            <p:nvPr/>
          </p:nvSpPr>
          <p:spPr>
            <a:xfrm>
              <a:off x="5555524" y="1167470"/>
              <a:ext cx="1799505" cy="369090"/>
            </a:xfrm>
            <a:prstGeom prst="rect">
              <a:avLst/>
            </a:prstGeom>
            <a:noFill/>
          </p:spPr>
          <p:txBody>
            <a:bodyPr wrap="none" rtlCol="0">
              <a:spAutoFit/>
            </a:bodyPr>
            <a:lstStyle/>
            <a:p>
              <a:r>
                <a:rPr lang="zh-CN" altLang="en-US"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内网</a:t>
              </a:r>
              <a:r>
                <a:rPr lang="en-US" altLang="zh-CN"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IP</a:t>
              </a:r>
              <a:r>
                <a:rPr lang="zh-CN" altLang="en-US"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地址冲突</a:t>
              </a:r>
              <a:endParaRPr lang="zh-CN" altLang="en-US"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TextBox 8"/>
            <p:cNvSpPr txBox="1"/>
            <p:nvPr/>
          </p:nvSpPr>
          <p:spPr>
            <a:xfrm>
              <a:off x="6368002" y="3795045"/>
              <a:ext cx="1311179" cy="369090"/>
            </a:xfrm>
            <a:prstGeom prst="rect">
              <a:avLst/>
            </a:prstGeom>
            <a:noFill/>
          </p:spPr>
          <p:txBody>
            <a:bodyPr wrap="none" rtlCol="0">
              <a:spAutoFit/>
            </a:bodyPr>
            <a:lstStyle/>
            <a:p>
              <a:r>
                <a:rPr lang="en-US" altLang="zh-CN"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DHCP</a:t>
              </a:r>
              <a:r>
                <a:rPr lang="zh-CN" altLang="en-US"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冲突</a:t>
              </a:r>
              <a:endParaRPr lang="zh-CN" altLang="en-US"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12" name="TextBox 11"/>
          <p:cNvSpPr txBox="1"/>
          <p:nvPr/>
        </p:nvSpPr>
        <p:spPr>
          <a:xfrm>
            <a:off x="755720" y="1793136"/>
            <a:ext cx="2583810" cy="276999"/>
          </a:xfrm>
          <a:prstGeom prst="rect">
            <a:avLst/>
          </a:prstGeom>
          <a:noFill/>
        </p:spPr>
        <p:txBody>
          <a:bodyPr wrap="square" rtlCol="0">
            <a:spAutoFit/>
          </a:bodyPr>
          <a:lstStyle/>
          <a:p>
            <a:pPr algn="dist"/>
            <a:r>
              <a:rPr lang="zh-CN" altLang="en-US" sz="1200" dirty="0" smtClean="0">
                <a:solidFill>
                  <a:schemeClr val="bg1"/>
                </a:solidFill>
                <a:latin typeface="微软雅黑" pitchFamily="34" charset="-122"/>
                <a:ea typeface="微软雅黑" pitchFamily="34" charset="-122"/>
              </a:rPr>
              <a:t>及时发现问题及时解决</a:t>
            </a:r>
            <a:endParaRPr lang="zh-CN" altLang="en-US" sz="1200" dirty="0">
              <a:solidFill>
                <a:schemeClr val="bg1"/>
              </a:solidFill>
              <a:latin typeface="微软雅黑" pitchFamily="34" charset="-122"/>
              <a:ea typeface="微软雅黑" pitchFamily="34" charset="-122"/>
            </a:endParaRPr>
          </a:p>
        </p:txBody>
      </p:sp>
      <p:grpSp>
        <p:nvGrpSpPr>
          <p:cNvPr id="4" name="组合 52"/>
          <p:cNvGrpSpPr/>
          <p:nvPr/>
        </p:nvGrpSpPr>
        <p:grpSpPr>
          <a:xfrm>
            <a:off x="687701" y="2676525"/>
            <a:ext cx="2684150" cy="1326857"/>
            <a:chOff x="421000" y="3348775"/>
            <a:chExt cx="3127189" cy="1416607"/>
          </a:xfrm>
        </p:grpSpPr>
        <p:grpSp>
          <p:nvGrpSpPr>
            <p:cNvPr id="5" name="组合 51"/>
            <p:cNvGrpSpPr/>
            <p:nvPr/>
          </p:nvGrpSpPr>
          <p:grpSpPr>
            <a:xfrm>
              <a:off x="421000" y="3348775"/>
              <a:ext cx="3127189" cy="1416607"/>
              <a:chOff x="421000" y="3348775"/>
              <a:chExt cx="3127189" cy="1416607"/>
            </a:xfrm>
          </p:grpSpPr>
          <p:grpSp>
            <p:nvGrpSpPr>
              <p:cNvPr id="6" name="组合 39"/>
              <p:cNvGrpSpPr/>
              <p:nvPr/>
            </p:nvGrpSpPr>
            <p:grpSpPr>
              <a:xfrm>
                <a:off x="421000" y="3348775"/>
                <a:ext cx="3127189" cy="1416607"/>
                <a:chOff x="96660" y="3148401"/>
                <a:chExt cx="3541435" cy="1668616"/>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011910"/>
                  <a:ext cx="157163"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38"/>
                <p:cNvGrpSpPr/>
                <p:nvPr/>
              </p:nvGrpSpPr>
              <p:grpSpPr>
                <a:xfrm>
                  <a:off x="179512" y="3148401"/>
                  <a:ext cx="3455987" cy="1668616"/>
                  <a:chOff x="179512" y="3148401"/>
                  <a:chExt cx="3455987" cy="1668616"/>
                </a:xfrm>
              </p:grpSpPr>
              <p:grpSp>
                <p:nvGrpSpPr>
                  <p:cNvPr id="10" name="组合 34"/>
                  <p:cNvGrpSpPr/>
                  <p:nvPr/>
                </p:nvGrpSpPr>
                <p:grpSpPr>
                  <a:xfrm>
                    <a:off x="179512" y="3148401"/>
                    <a:ext cx="3455987" cy="1668616"/>
                    <a:chOff x="179512" y="3148401"/>
                    <a:chExt cx="3455987" cy="1668616"/>
                  </a:xfrm>
                </p:grpSpPr>
                <p:grpSp>
                  <p:nvGrpSpPr>
                    <p:cNvPr id="13" name="组合 3"/>
                    <p:cNvGrpSpPr/>
                    <p:nvPr/>
                  </p:nvGrpSpPr>
                  <p:grpSpPr>
                    <a:xfrm>
                      <a:off x="179512" y="3148401"/>
                      <a:ext cx="3455987" cy="1668616"/>
                      <a:chOff x="118827" y="3147815"/>
                      <a:chExt cx="3455987" cy="1668616"/>
                    </a:xfrm>
                  </p:grpSpPr>
                  <p:pic>
                    <p:nvPicPr>
                      <p:cNvPr id="3076" name="Picture 4" descr="C:\Users\Administrator\Deskto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27" y="3147815"/>
                        <a:ext cx="3455987" cy="166861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8195" descr="QQ图片201510161155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3219236"/>
                        <a:ext cx="2304258" cy="1404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2" name="图片 8204" desc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5827" y="3667156"/>
                      <a:ext cx="467056" cy="83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8" name="椭圆 37"/>
                  <p:cNvSpPr/>
                  <p:nvPr/>
                </p:nvSpPr>
                <p:spPr>
                  <a:xfrm>
                    <a:off x="1518365" y="3667156"/>
                    <a:ext cx="468000" cy="468620"/>
                  </a:xfrm>
                  <a:prstGeom prst="ellipse">
                    <a:avLst/>
                  </a:prstGeom>
                  <a:solidFill>
                    <a:srgbClr val="C00000"/>
                  </a:solidFill>
                  <a:ln w="63500">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6" name="椭圆 45"/>
                  <p:cNvSpPr/>
                  <p:nvPr/>
                </p:nvSpPr>
                <p:spPr>
                  <a:xfrm>
                    <a:off x="3280536" y="4203765"/>
                    <a:ext cx="108000" cy="106270"/>
                  </a:xfrm>
                  <a:prstGeom prst="ellipse">
                    <a:avLst/>
                  </a:prstGeom>
                  <a:solidFill>
                    <a:srgbClr val="C00000"/>
                  </a:solidFill>
                  <a:ln w="63500">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pic>
              <p:nvPicPr>
                <p:cNvPr id="3078" name="Picture 6" descr="C:\Users\Administrator\Downloads\Wechat_128px_1127960_easyicon.ne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8535" y="3269821"/>
                  <a:ext cx="249560" cy="24956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istrator\Downloads\mail_171.12544802867px_1187890_easyicon.net.png"/>
                <p:cNvPicPr>
                  <a:picLocks noChangeAspect="1" noChangeArrowheads="1"/>
                </p:cNvPicPr>
                <p:nvPr/>
              </p:nvPicPr>
              <p:blipFill>
                <a:blip r:embed="rId7" cstate="print">
                  <a:duotone>
                    <a:prstClr val="black"/>
                    <a:schemeClr val="accent3">
                      <a:tint val="45000"/>
                      <a:satMod val="400000"/>
                    </a:schemeClr>
                  </a:duotone>
                  <a:extLst>
                    <a:ext uri="{BEBA8EAE-BF5A-486C-A8C5-ECC9F3942E4B}">
                      <a14:imgProps xmlns:a14="http://schemas.microsoft.com/office/drawing/2010/main">
                        <a14:imgLayer r:embed="rId8">
                          <a14:imgEffect>
                            <a14:artisticPhotocopy trans="30000" detail="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6660" y="3219822"/>
                  <a:ext cx="470666" cy="34955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5" name="直接连接符 44"/>
              <p:cNvCxnSpPr/>
              <p:nvPr/>
            </p:nvCxnSpPr>
            <p:spPr>
              <a:xfrm>
                <a:off x="645972" y="3731461"/>
                <a:ext cx="0" cy="48796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647596" y="4211673"/>
                <a:ext cx="21807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200392" y="3579862"/>
                <a:ext cx="130203"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208696" y="3595838"/>
                <a:ext cx="1" cy="1280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3597" y="4081769"/>
              <a:ext cx="138779" cy="9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矩形 27"/>
          <p:cNvSpPr/>
          <p:nvPr/>
        </p:nvSpPr>
        <p:spPr>
          <a:xfrm>
            <a:off x="727145" y="1177840"/>
            <a:ext cx="2901880" cy="461665"/>
          </a:xfrm>
          <a:prstGeom prst="rect">
            <a:avLst/>
          </a:prstGeom>
          <a:noFill/>
        </p:spPr>
        <p:txBody>
          <a:bodyPr wrap="square" lIns="91440" tIns="45720" rIns="91440" bIns="45720">
            <a:spAutoFit/>
          </a:bodyPr>
          <a:lstStyle/>
          <a:p>
            <a:r>
              <a:rPr lang="zh-CN" alt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突发故障自动诊断</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1.png"/>
          <p:cNvPicPr>
            <a:picLocks noChangeAspect="1"/>
          </p:cNvPicPr>
          <p:nvPr/>
        </p:nvPicPr>
        <p:blipFill>
          <a:blip r:embed="rId1" cstate="print"/>
          <a:srcRect/>
          <a:stretch>
            <a:fillRect/>
          </a:stretch>
        </p:blipFill>
        <p:spPr>
          <a:xfrm>
            <a:off x="589924" y="1090775"/>
            <a:ext cx="4339715" cy="2594395"/>
          </a:xfrm>
          <a:prstGeom prst="rect">
            <a:avLst/>
          </a:prstGeom>
        </p:spPr>
      </p:pic>
      <p:pic>
        <p:nvPicPr>
          <p:cNvPr id="4" name="图片 3" descr="图片12.png"/>
          <p:cNvPicPr>
            <a:picLocks noChangeAspect="1"/>
          </p:cNvPicPr>
          <p:nvPr/>
        </p:nvPicPr>
        <p:blipFill>
          <a:blip r:embed="rId2" cstate="print"/>
          <a:srcRect/>
          <a:stretch>
            <a:fillRect/>
          </a:stretch>
        </p:blipFill>
        <p:spPr>
          <a:xfrm>
            <a:off x="4921013" y="1090775"/>
            <a:ext cx="3810001" cy="2594394"/>
          </a:xfrm>
          <a:prstGeom prst="rect">
            <a:avLst/>
          </a:prstGeom>
        </p:spPr>
      </p:pic>
      <p:sp>
        <p:nvSpPr>
          <p:cNvPr id="8" name="矩形 7"/>
          <p:cNvSpPr/>
          <p:nvPr/>
        </p:nvSpPr>
        <p:spPr>
          <a:xfrm>
            <a:off x="581297" y="1090775"/>
            <a:ext cx="8149717" cy="2594395"/>
          </a:xfrm>
          <a:prstGeom prst="rect">
            <a:avLst/>
          </a:prstGeom>
          <a:noFill/>
          <a:ln w="38100">
            <a:solidFill>
              <a:srgbClr val="9AB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48228" y="3878907"/>
            <a:ext cx="8149716" cy="461665"/>
          </a:xfrm>
          <a:prstGeom prst="rect">
            <a:avLst/>
          </a:prstGeom>
          <a:noFill/>
        </p:spPr>
        <p:txBody>
          <a:bodyPr wrap="square" lIns="91440" tIns="45720" rIns="91440" bIns="45720">
            <a:spAutoFit/>
          </a:bodyPr>
          <a:lstStyle/>
          <a:p>
            <a:r>
              <a:rPr lang="zh-CN" alt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再复杂的布线在端口统计看来都简单清晰有序</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5"/>
          <p:cNvSpPr>
            <a:spLocks noChangeArrowheads="1"/>
          </p:cNvSpPr>
          <p:nvPr/>
        </p:nvSpPr>
        <p:spPr bwMode="auto">
          <a:xfrm>
            <a:off x="1068503" y="361950"/>
            <a:ext cx="902812"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04</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应用案例</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sp>
        <p:nvSpPr>
          <p:cNvPr id="30" name="椭圆 101"/>
          <p:cNvSpPr>
            <a:spLocks noChangeArrowheads="1"/>
          </p:cNvSpPr>
          <p:nvPr/>
        </p:nvSpPr>
        <p:spPr bwMode="auto">
          <a:xfrm>
            <a:off x="341935" y="333375"/>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1" name="任意多边形 99"/>
          <p:cNvSpPr>
            <a:spLocks noChangeArrowheads="1"/>
          </p:cNvSpPr>
          <p:nvPr/>
        </p:nvSpPr>
        <p:spPr bwMode="auto">
          <a:xfrm>
            <a:off x="450250" y="435569"/>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nvGrpSpPr>
          <p:cNvPr id="8" name="组合 33"/>
          <p:cNvGrpSpPr/>
          <p:nvPr/>
        </p:nvGrpSpPr>
        <p:grpSpPr>
          <a:xfrm>
            <a:off x="341935" y="333375"/>
            <a:ext cx="640779" cy="621784"/>
            <a:chOff x="2448002" y="2381250"/>
            <a:chExt cx="640779" cy="621784"/>
          </a:xfrm>
        </p:grpSpPr>
        <p:sp>
          <p:nvSpPr>
            <p:cNvPr id="36" name="椭圆 96"/>
            <p:cNvSpPr>
              <a:spLocks noChangeArrowheads="1"/>
            </p:cNvSpPr>
            <p:nvPr/>
          </p:nvSpPr>
          <p:spPr bwMode="auto">
            <a:xfrm>
              <a:off x="2448002"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7" name="Freeform 168"/>
            <p:cNvSpPr>
              <a:spLocks noChangeAspect="1" noEditPoints="1" noChangeArrowheads="1"/>
            </p:cNvSpPr>
            <p:nvPr/>
          </p:nvSpPr>
          <p:spPr bwMode="auto">
            <a:xfrm>
              <a:off x="2566558" y="2513707"/>
              <a:ext cx="403667" cy="356870"/>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grpSp>
      <p:grpSp>
        <p:nvGrpSpPr>
          <p:cNvPr id="9" name="组合 19"/>
          <p:cNvGrpSpPr/>
          <p:nvPr/>
        </p:nvGrpSpPr>
        <p:grpSpPr>
          <a:xfrm>
            <a:off x="341934" y="334466"/>
            <a:ext cx="640779" cy="621784"/>
            <a:chOff x="4200417" y="2381250"/>
            <a:chExt cx="640779" cy="621784"/>
          </a:xfrm>
        </p:grpSpPr>
        <p:sp>
          <p:nvSpPr>
            <p:cNvPr id="23" name="椭圆 136"/>
            <p:cNvSpPr>
              <a:spLocks noChangeArrowheads="1"/>
            </p:cNvSpPr>
            <p:nvPr/>
          </p:nvSpPr>
          <p:spPr bwMode="auto">
            <a:xfrm>
              <a:off x="4200417"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8" name="Freeform 129"/>
            <p:cNvSpPr>
              <a:spLocks noChangeAspect="1" noEditPoints="1" noChangeArrowheads="1"/>
            </p:cNvSpPr>
            <p:nvPr/>
          </p:nvSpPr>
          <p:spPr bwMode="auto">
            <a:xfrm>
              <a:off x="4310884" y="2488443"/>
              <a:ext cx="419845" cy="407399"/>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3C5AD"/>
            </a:solidFill>
            <a:ln w="9525">
              <a:noFill/>
              <a:miter lim="800000"/>
            </a:ln>
          </p:spPr>
          <p:txBody>
            <a:bodyPr/>
            <a:lstStyle/>
            <a:p>
              <a:endParaRPr lang="zh-CN" altLang="en-US"/>
            </a:p>
          </p:txBody>
        </p:sp>
      </p:grpSp>
      <p:grpSp>
        <p:nvGrpSpPr>
          <p:cNvPr id="21" name="组合 20"/>
          <p:cNvGrpSpPr/>
          <p:nvPr/>
        </p:nvGrpSpPr>
        <p:grpSpPr>
          <a:xfrm>
            <a:off x="341934" y="334466"/>
            <a:ext cx="640779" cy="621784"/>
            <a:chOff x="5951534" y="2381250"/>
            <a:chExt cx="640779" cy="621784"/>
          </a:xfrm>
        </p:grpSpPr>
        <p:sp>
          <p:nvSpPr>
            <p:cNvPr id="24" name="椭圆 128"/>
            <p:cNvSpPr>
              <a:spLocks noChangeArrowheads="1"/>
            </p:cNvSpPr>
            <p:nvPr/>
          </p:nvSpPr>
          <p:spPr bwMode="auto">
            <a:xfrm>
              <a:off x="5951534"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5" name="任意多边形 93"/>
            <p:cNvSpPr>
              <a:spLocks noChangeArrowheads="1"/>
            </p:cNvSpPr>
            <p:nvPr/>
          </p:nvSpPr>
          <p:spPr bwMode="auto">
            <a:xfrm>
              <a:off x="6037765" y="2519648"/>
              <a:ext cx="449646" cy="326870"/>
            </a:xfrm>
            <a:custGeom>
              <a:avLst/>
              <a:gdLst>
                <a:gd name="T0" fmla="*/ 140202 w 574972"/>
                <a:gd name="T1" fmla="*/ 425381 h 399845"/>
                <a:gd name="T2" fmla="*/ 56128 w 574972"/>
                <a:gd name="T3" fmla="*/ 423650 h 399845"/>
                <a:gd name="T4" fmla="*/ 111645 w 574972"/>
                <a:gd name="T5" fmla="*/ 368511 h 399845"/>
                <a:gd name="T6" fmla="*/ 135136 w 574972"/>
                <a:gd name="T7" fmla="*/ 349421 h 399845"/>
                <a:gd name="T8" fmla="*/ 248318 w 574972"/>
                <a:gd name="T9" fmla="*/ 233722 h 399845"/>
                <a:gd name="T10" fmla="*/ 164244 w 574972"/>
                <a:gd name="T11" fmla="*/ 425382 h 399845"/>
                <a:gd name="T12" fmla="*/ 170039 w 574972"/>
                <a:gd name="T13" fmla="*/ 310006 h 399845"/>
                <a:gd name="T14" fmla="*/ 207411 w 574972"/>
                <a:gd name="T15" fmla="*/ 275791 h 399845"/>
                <a:gd name="T16" fmla="*/ 241580 w 574972"/>
                <a:gd name="T17" fmla="*/ 240341 h 399845"/>
                <a:gd name="T18" fmla="*/ 272360 w 574972"/>
                <a:gd name="T19" fmla="*/ 222804 h 399845"/>
                <a:gd name="T20" fmla="*/ 283957 w 574972"/>
                <a:gd name="T21" fmla="*/ 237614 h 399845"/>
                <a:gd name="T22" fmla="*/ 313854 w 574972"/>
                <a:gd name="T23" fmla="*/ 273065 h 399845"/>
                <a:gd name="T24" fmla="*/ 339481 w 574972"/>
                <a:gd name="T25" fmla="*/ 281246 h 399845"/>
                <a:gd name="T26" fmla="*/ 356433 w 574972"/>
                <a:gd name="T27" fmla="*/ 264805 h 399845"/>
                <a:gd name="T28" fmla="*/ 272360 w 574972"/>
                <a:gd name="T29" fmla="*/ 425381 h 399845"/>
                <a:gd name="T30" fmla="*/ 464550 w 574972"/>
                <a:gd name="T31" fmla="*/ 148272 h 399845"/>
                <a:gd name="T32" fmla="*/ 380476 w 574972"/>
                <a:gd name="T33" fmla="*/ 425381 h 399845"/>
                <a:gd name="T34" fmla="*/ 383526 w 574972"/>
                <a:gd name="T35" fmla="*/ 233182 h 399845"/>
                <a:gd name="T36" fmla="*/ 420298 w 574972"/>
                <a:gd name="T37" fmla="*/ 196707 h 399845"/>
                <a:gd name="T38" fmla="*/ 464550 w 574972"/>
                <a:gd name="T39" fmla="*/ 148272 h 399845"/>
                <a:gd name="T40" fmla="*/ 488639 w 574972"/>
                <a:gd name="T41" fmla="*/ 0 h 399845"/>
                <a:gd name="T42" fmla="*/ 520672 w 574972"/>
                <a:gd name="T43" fmla="*/ 5454 h 399845"/>
                <a:gd name="T44" fmla="*/ 527079 w 574972"/>
                <a:gd name="T45" fmla="*/ 125444 h 399845"/>
                <a:gd name="T46" fmla="*/ 490775 w 574972"/>
                <a:gd name="T47" fmla="*/ 125444 h 399845"/>
                <a:gd name="T48" fmla="*/ 488639 w 574972"/>
                <a:gd name="T49" fmla="*/ 73629 h 399845"/>
                <a:gd name="T50" fmla="*/ 401082 w 574972"/>
                <a:gd name="T51" fmla="*/ 166349 h 399845"/>
                <a:gd name="T52" fmla="*/ 351964 w 574972"/>
                <a:gd name="T53" fmla="*/ 215436 h 399845"/>
                <a:gd name="T54" fmla="*/ 319931 w 574972"/>
                <a:gd name="T55" fmla="*/ 220890 h 399845"/>
                <a:gd name="T56" fmla="*/ 309252 w 574972"/>
                <a:gd name="T57" fmla="*/ 207254 h 399845"/>
                <a:gd name="T58" fmla="*/ 268678 w 574972"/>
                <a:gd name="T59" fmla="*/ 155441 h 399845"/>
                <a:gd name="T60" fmla="*/ 219560 w 574972"/>
                <a:gd name="T61" fmla="*/ 204527 h 399845"/>
                <a:gd name="T62" fmla="*/ 198204 w 574972"/>
                <a:gd name="T63" fmla="*/ 223616 h 399845"/>
                <a:gd name="T64" fmla="*/ 127731 w 574972"/>
                <a:gd name="T65" fmla="*/ 291792 h 399845"/>
                <a:gd name="T66" fmla="*/ 29495 w 574972"/>
                <a:gd name="T67" fmla="*/ 387240 h 399845"/>
                <a:gd name="T68" fmla="*/ 3868 w 574972"/>
                <a:gd name="T69" fmla="*/ 381785 h 399845"/>
                <a:gd name="T70" fmla="*/ 16682 w 574972"/>
                <a:gd name="T71" fmla="*/ 338151 h 399845"/>
                <a:gd name="T72" fmla="*/ 127731 w 574972"/>
                <a:gd name="T73" fmla="*/ 234525 h 399845"/>
                <a:gd name="T74" fmla="*/ 198204 w 574972"/>
                <a:gd name="T75" fmla="*/ 166349 h 399845"/>
                <a:gd name="T76" fmla="*/ 219560 w 574972"/>
                <a:gd name="T77" fmla="*/ 147260 h 399845"/>
                <a:gd name="T78" fmla="*/ 260135 w 574972"/>
                <a:gd name="T79" fmla="*/ 106354 h 399845"/>
                <a:gd name="T80" fmla="*/ 287897 w 574972"/>
                <a:gd name="T81" fmla="*/ 114535 h 399845"/>
                <a:gd name="T82" fmla="*/ 317795 w 574972"/>
                <a:gd name="T83" fmla="*/ 149986 h 399845"/>
                <a:gd name="T84" fmla="*/ 351964 w 574972"/>
                <a:gd name="T85" fmla="*/ 155441 h 399845"/>
                <a:gd name="T86" fmla="*/ 401082 w 574972"/>
                <a:gd name="T87" fmla="*/ 106354 h 399845"/>
                <a:gd name="T88" fmla="*/ 456605 w 574972"/>
                <a:gd name="T89" fmla="*/ 46359 h 399845"/>
                <a:gd name="T90" fmla="*/ 424572 w 574972"/>
                <a:gd name="T91" fmla="*/ 46359 h 399845"/>
                <a:gd name="T92" fmla="*/ 405353 w 574972"/>
                <a:gd name="T93" fmla="*/ 21816 h 399845"/>
                <a:gd name="T94" fmla="*/ 418167 w 574972"/>
                <a:gd name="T95" fmla="*/ 2727 h 399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4972"/>
                <a:gd name="T145" fmla="*/ 0 h 399845"/>
                <a:gd name="T146" fmla="*/ 574972 w 574972"/>
                <a:gd name="T147" fmla="*/ 399845 h 399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C1D842"/>
            </a:solidFill>
            <a:ln w="9525">
              <a:noFill/>
              <a:miter lim="800000"/>
            </a:ln>
          </p:spPr>
          <p:txBody>
            <a:bodyPr/>
            <a:lstStyle/>
            <a:p>
              <a:endParaRPr lang="zh-CN" altLang="en-US"/>
            </a:p>
          </p:txBody>
        </p:sp>
      </p:grpSp>
      <p:sp>
        <p:nvSpPr>
          <p:cNvPr id="29" name="Text Box 10"/>
          <p:cNvSpPr txBox="1">
            <a:spLocks noChangeArrowheads="1"/>
          </p:cNvSpPr>
          <p:nvPr/>
        </p:nvSpPr>
        <p:spPr bwMode="auto">
          <a:xfrm>
            <a:off x="650876" y="1207339"/>
            <a:ext cx="4359274" cy="3511731"/>
          </a:xfrm>
          <a:prstGeom prst="rect">
            <a:avLst/>
          </a:prstGeom>
          <a:noFill/>
          <a:ln w="9525">
            <a:noFill/>
            <a:miter lim="800000"/>
          </a:ln>
          <a:effectLst/>
        </p:spPr>
        <p:txBody>
          <a:bodyPr wrap="square">
            <a:spAutoFit/>
          </a:bodyPr>
          <a:lstStyle/>
          <a:p>
            <a:pPr>
              <a:lnSpc>
                <a:spcPct val="110000"/>
              </a:lnSpc>
            </a:pPr>
            <a:r>
              <a:rPr lang="zh-CN" altLang="en-US" sz="1000" b="1" dirty="0">
                <a:solidFill>
                  <a:srgbClr val="FF0000"/>
                </a:solidFill>
                <a:latin typeface="微软雅黑" pitchFamily="34" charset="-122"/>
                <a:ea typeface="微软雅黑" pitchFamily="34" charset="-122"/>
              </a:rPr>
              <a:t>项目名称</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smtClean="0">
                <a:solidFill>
                  <a:schemeClr val="bg1"/>
                </a:solidFill>
                <a:latin typeface="微软雅黑" pitchFamily="34" charset="-122"/>
                <a:ea typeface="微软雅黑" pitchFamily="34" charset="-122"/>
              </a:rPr>
              <a:t>唯网咖</a:t>
            </a:r>
            <a:r>
              <a:rPr lang="en-US" altLang="zh-CN" sz="900" dirty="0" smtClean="0">
                <a:solidFill>
                  <a:schemeClr val="bg1"/>
                </a:solidFill>
                <a:latin typeface="微软雅黑" pitchFamily="34" charset="-122"/>
                <a:ea typeface="微软雅黑" pitchFamily="34" charset="-122"/>
              </a:rPr>
              <a:t>-</a:t>
            </a:r>
            <a:r>
              <a:rPr lang="zh-CN" altLang="en-US" sz="900" dirty="0" smtClean="0">
                <a:solidFill>
                  <a:schemeClr val="bg1"/>
                </a:solidFill>
                <a:latin typeface="微软雅黑" pitchFamily="34" charset="-122"/>
                <a:ea typeface="微软雅黑" pitchFamily="34" charset="-122"/>
              </a:rPr>
              <a:t>王座店</a:t>
            </a:r>
            <a:endParaRPr lang="zh-CN" altLang="en-US" sz="900" dirty="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smtClean="0">
                <a:solidFill>
                  <a:srgbClr val="FF0000"/>
                </a:solidFill>
                <a:latin typeface="微软雅黑" pitchFamily="34" charset="-122"/>
                <a:ea typeface="微软雅黑" pitchFamily="34" charset="-122"/>
              </a:rPr>
              <a:t>行业背景</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t>
            </a:r>
            <a:r>
              <a:rPr lang="zh-CN" altLang="en-US" sz="900" dirty="0" smtClean="0">
                <a:solidFill>
                  <a:schemeClr val="bg1"/>
                </a:solidFill>
                <a:latin typeface="微软雅黑" pitchFamily="34" charset="-122"/>
                <a:ea typeface="微软雅黑" pitchFamily="34" charset="-122"/>
              </a:rPr>
              <a:t> </a:t>
            </a:r>
            <a:r>
              <a:rPr lang="en-US" altLang="zh-CN" sz="900" dirty="0" smtClean="0">
                <a:solidFill>
                  <a:schemeClr val="bg1"/>
                </a:solidFill>
                <a:latin typeface="微软雅黑" pitchFamily="34" charset="-122"/>
                <a:ea typeface="微软雅黑" pitchFamily="34" charset="-122"/>
              </a:rPr>
              <a:t>2014</a:t>
            </a:r>
            <a:r>
              <a:rPr lang="zh-CN" altLang="en-US" sz="900" dirty="0" smtClean="0">
                <a:solidFill>
                  <a:schemeClr val="bg1"/>
                </a:solidFill>
                <a:latin typeface="微软雅黑" pitchFamily="34" charset="-122"/>
                <a:ea typeface="微软雅黑" pitchFamily="34" charset="-122"/>
              </a:rPr>
              <a:t>年，有识人士提出了“网咖”的概念，于是，各种“网咖”如雨后春笋般崛起，但是对“网咖”的理解都是各式各样，有粗暴的理解为网吧</a:t>
            </a:r>
            <a:r>
              <a:rPr lang="en-US" altLang="zh-CN" sz="900" dirty="0" smtClean="0">
                <a:solidFill>
                  <a:schemeClr val="bg1"/>
                </a:solidFill>
                <a:latin typeface="微软雅黑" pitchFamily="34" charset="-122"/>
                <a:ea typeface="微软雅黑" pitchFamily="34" charset="-122"/>
              </a:rPr>
              <a:t>+</a:t>
            </a:r>
            <a:r>
              <a:rPr lang="zh-CN" altLang="en-US" sz="900" dirty="0" smtClean="0">
                <a:solidFill>
                  <a:schemeClr val="bg1"/>
                </a:solidFill>
                <a:latin typeface="微软雅黑" pitchFamily="34" charset="-122"/>
                <a:ea typeface="微软雅黑" pitchFamily="34" charset="-122"/>
              </a:rPr>
              <a:t>咖啡的，有理解为网吧</a:t>
            </a:r>
            <a:r>
              <a:rPr lang="en-US" altLang="zh-CN" sz="900" dirty="0" smtClean="0">
                <a:solidFill>
                  <a:schemeClr val="bg1"/>
                </a:solidFill>
                <a:latin typeface="微软雅黑" pitchFamily="34" charset="-122"/>
                <a:ea typeface="微软雅黑" pitchFamily="34" charset="-122"/>
              </a:rPr>
              <a:t>+</a:t>
            </a:r>
            <a:r>
              <a:rPr lang="zh-CN" altLang="en-US" sz="900" dirty="0" smtClean="0">
                <a:solidFill>
                  <a:schemeClr val="bg1"/>
                </a:solidFill>
                <a:latin typeface="微软雅黑" pitchFamily="34" charset="-122"/>
                <a:ea typeface="微软雅黑" pitchFamily="34" charset="-122"/>
              </a:rPr>
              <a:t>自制饮料的，还有理解为网吧</a:t>
            </a:r>
            <a:r>
              <a:rPr lang="en-US" altLang="zh-CN" sz="900" dirty="0" smtClean="0">
                <a:solidFill>
                  <a:schemeClr val="bg1"/>
                </a:solidFill>
                <a:latin typeface="微软雅黑" pitchFamily="34" charset="-122"/>
                <a:ea typeface="微软雅黑" pitchFamily="34" charset="-122"/>
              </a:rPr>
              <a:t>+</a:t>
            </a:r>
            <a:r>
              <a:rPr lang="zh-CN" altLang="en-US" sz="900" dirty="0" smtClean="0">
                <a:solidFill>
                  <a:schemeClr val="bg1"/>
                </a:solidFill>
                <a:latin typeface="微软雅黑" pitchFamily="34" charset="-122"/>
                <a:ea typeface="微软雅黑" pitchFamily="34" charset="-122"/>
              </a:rPr>
              <a:t>豪华装修的，实际上在我认为，他依旧是一个大网吧！</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t>
            </a:r>
            <a:endParaRPr lang="zh-CN" altLang="en-US" sz="900" dirty="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a:solidFill>
                  <a:srgbClr val="FF0000"/>
                </a:solidFill>
                <a:latin typeface="微软雅黑" pitchFamily="34" charset="-122"/>
                <a:ea typeface="微软雅黑" pitchFamily="34" charset="-122"/>
              </a:rPr>
              <a:t>客户需求</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a:t>
            </a:r>
            <a:r>
              <a:rPr lang="zh-CN" altLang="en-US" sz="900" dirty="0" smtClean="0">
                <a:solidFill>
                  <a:schemeClr val="bg1"/>
                </a:solidFill>
                <a:latin typeface="微软雅黑" pitchFamily="34" charset="-122"/>
                <a:ea typeface="微软雅黑" pitchFamily="34" charset="-122"/>
              </a:rPr>
              <a:t>保证网络稳定运行，降低网络故障带来的上座率影响；</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b</a:t>
            </a:r>
            <a:r>
              <a:rPr lang="zh-CN" altLang="en-US" sz="900" dirty="0" smtClean="0">
                <a:solidFill>
                  <a:schemeClr val="bg1"/>
                </a:solidFill>
                <a:latin typeface="微软雅黑" pitchFamily="34" charset="-122"/>
                <a:ea typeface="微软雅黑" pitchFamily="34" charset="-122"/>
              </a:rPr>
              <a:t>.提供全方位无线解决方案；</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c</a:t>
            </a:r>
            <a:r>
              <a:rPr lang="zh-CN" altLang="en-US" sz="900" dirty="0" smtClean="0">
                <a:solidFill>
                  <a:schemeClr val="bg1"/>
                </a:solidFill>
                <a:latin typeface="微软雅黑" pitchFamily="34" charset="-122"/>
                <a:ea typeface="微软雅黑" pitchFamily="34" charset="-122"/>
              </a:rPr>
              <a:t>.支持手机云端管理；</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d.整个网络系统需要有灵活的升级和扩容能力，以保证整个未来扩容的需要。</a:t>
            </a:r>
            <a:endParaRPr lang="zh-CN" altLang="en-US" sz="900" dirty="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a:solidFill>
                  <a:srgbClr val="FF0000"/>
                </a:solidFill>
                <a:latin typeface="微软雅黑" pitchFamily="34" charset="-122"/>
                <a:ea typeface="微软雅黑" pitchFamily="34" charset="-122"/>
              </a:rPr>
              <a:t>方案效果</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smtClean="0">
                <a:solidFill>
                  <a:schemeClr val="bg1"/>
                </a:solidFill>
                <a:latin typeface="微软雅黑" pitchFamily="34" charset="-122"/>
                <a:ea typeface="微软雅黑" pitchFamily="34" charset="-122"/>
              </a:rPr>
              <a:t>        笔者常看到有些和我们一样屌丝一级的，在网吧外徘徊都不敢进来，笔者上厕所的时候，听到一群小伙伴说，以后唯网咖就是他们的基地了！同时网吧内多了 很多从不进网吧的高端人士，比如弹钢琴的上海音乐大学的大神，甚至有些是全家老小一起来玩的，他们不上网，在休闲区泡一杯咖啡，看看书、体验下各种高科技 的强大体验、听听音乐，连笔者这样的屌丝，都感觉自己不那么思密达了！</a:t>
            </a:r>
            <a:endParaRPr lang="zh-CN" altLang="en-US" sz="900" dirty="0">
              <a:solidFill>
                <a:schemeClr val="bg1"/>
              </a:solidFill>
              <a:latin typeface="微软雅黑" pitchFamily="34" charset="-122"/>
              <a:ea typeface="微软雅黑" pitchFamily="34" charset="-122"/>
            </a:endParaRPr>
          </a:p>
        </p:txBody>
      </p:sp>
      <p:pic>
        <p:nvPicPr>
          <p:cNvPr id="26626" name="Picture 2" descr="http://www.tg-net.cn/UploadFiles/Image/2015-01/CE_20150115110730830.jpg"/>
          <p:cNvPicPr>
            <a:picLocks noChangeAspect="1" noChangeArrowheads="1"/>
          </p:cNvPicPr>
          <p:nvPr/>
        </p:nvPicPr>
        <p:blipFill>
          <a:blip r:embed="rId2" cstate="print"/>
          <a:srcRect/>
          <a:stretch>
            <a:fillRect/>
          </a:stretch>
        </p:blipFill>
        <p:spPr bwMode="auto">
          <a:xfrm>
            <a:off x="5594361" y="609600"/>
            <a:ext cx="2634431" cy="2355633"/>
          </a:xfrm>
          <a:prstGeom prst="rect">
            <a:avLst/>
          </a:prstGeom>
          <a:noFill/>
        </p:spPr>
      </p:pic>
      <p:pic>
        <p:nvPicPr>
          <p:cNvPr id="26628" name="Picture 4" descr="http://www.tg-net.cn/new/attached/image/20150507/20150507174528842884.JPG"/>
          <p:cNvPicPr>
            <a:picLocks noChangeAspect="1" noChangeArrowheads="1"/>
          </p:cNvPicPr>
          <p:nvPr/>
        </p:nvPicPr>
        <p:blipFill>
          <a:blip r:embed="rId3" cstate="print"/>
          <a:srcRect/>
          <a:stretch>
            <a:fillRect/>
          </a:stretch>
        </p:blipFill>
        <p:spPr bwMode="auto">
          <a:xfrm>
            <a:off x="5594361" y="2836060"/>
            <a:ext cx="2634431" cy="1752986"/>
          </a:xfrm>
          <a:prstGeom prst="rect">
            <a:avLst/>
          </a:prstGeom>
          <a:noFill/>
        </p:spPr>
      </p:pic>
      <p:sp>
        <p:nvSpPr>
          <p:cNvPr id="34" name="椭圆 33"/>
          <p:cNvSpPr/>
          <p:nvPr/>
        </p:nvSpPr>
        <p:spPr>
          <a:xfrm>
            <a:off x="6086475" y="1076325"/>
            <a:ext cx="628650"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5"/>
          <p:cNvSpPr>
            <a:spLocks noChangeArrowheads="1"/>
          </p:cNvSpPr>
          <p:nvPr/>
        </p:nvSpPr>
        <p:spPr bwMode="auto">
          <a:xfrm>
            <a:off x="1068503" y="361950"/>
            <a:ext cx="902812"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04</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应用案例</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sp>
        <p:nvSpPr>
          <p:cNvPr id="30" name="椭圆 101"/>
          <p:cNvSpPr>
            <a:spLocks noChangeArrowheads="1"/>
          </p:cNvSpPr>
          <p:nvPr/>
        </p:nvSpPr>
        <p:spPr bwMode="auto">
          <a:xfrm>
            <a:off x="341935" y="333375"/>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1" name="任意多边形 99"/>
          <p:cNvSpPr>
            <a:spLocks noChangeArrowheads="1"/>
          </p:cNvSpPr>
          <p:nvPr/>
        </p:nvSpPr>
        <p:spPr bwMode="auto">
          <a:xfrm>
            <a:off x="450250" y="435569"/>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nvGrpSpPr>
          <p:cNvPr id="2" name="组合 33"/>
          <p:cNvGrpSpPr/>
          <p:nvPr/>
        </p:nvGrpSpPr>
        <p:grpSpPr>
          <a:xfrm>
            <a:off x="341935" y="333375"/>
            <a:ext cx="640779" cy="621784"/>
            <a:chOff x="2448002" y="2381250"/>
            <a:chExt cx="640779" cy="621784"/>
          </a:xfrm>
        </p:grpSpPr>
        <p:sp>
          <p:nvSpPr>
            <p:cNvPr id="36" name="椭圆 96"/>
            <p:cNvSpPr>
              <a:spLocks noChangeArrowheads="1"/>
            </p:cNvSpPr>
            <p:nvPr/>
          </p:nvSpPr>
          <p:spPr bwMode="auto">
            <a:xfrm>
              <a:off x="2448002"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7" name="Freeform 168"/>
            <p:cNvSpPr>
              <a:spLocks noChangeAspect="1" noEditPoints="1" noChangeArrowheads="1"/>
            </p:cNvSpPr>
            <p:nvPr/>
          </p:nvSpPr>
          <p:spPr bwMode="auto">
            <a:xfrm>
              <a:off x="2566558" y="2513707"/>
              <a:ext cx="403667" cy="356870"/>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grpSp>
      <p:grpSp>
        <p:nvGrpSpPr>
          <p:cNvPr id="3" name="组合 19"/>
          <p:cNvGrpSpPr/>
          <p:nvPr/>
        </p:nvGrpSpPr>
        <p:grpSpPr>
          <a:xfrm>
            <a:off x="341934" y="334466"/>
            <a:ext cx="640779" cy="621784"/>
            <a:chOff x="4200417" y="2381250"/>
            <a:chExt cx="640779" cy="621784"/>
          </a:xfrm>
        </p:grpSpPr>
        <p:sp>
          <p:nvSpPr>
            <p:cNvPr id="23" name="椭圆 136"/>
            <p:cNvSpPr>
              <a:spLocks noChangeArrowheads="1"/>
            </p:cNvSpPr>
            <p:nvPr/>
          </p:nvSpPr>
          <p:spPr bwMode="auto">
            <a:xfrm>
              <a:off x="4200417"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8" name="Freeform 129"/>
            <p:cNvSpPr>
              <a:spLocks noChangeAspect="1" noEditPoints="1" noChangeArrowheads="1"/>
            </p:cNvSpPr>
            <p:nvPr/>
          </p:nvSpPr>
          <p:spPr bwMode="auto">
            <a:xfrm>
              <a:off x="4310884" y="2488443"/>
              <a:ext cx="419845" cy="407399"/>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3C5AD"/>
            </a:solidFill>
            <a:ln w="9525">
              <a:noFill/>
              <a:miter lim="800000"/>
            </a:ln>
          </p:spPr>
          <p:txBody>
            <a:bodyPr/>
            <a:lstStyle/>
            <a:p>
              <a:endParaRPr lang="zh-CN" altLang="en-US"/>
            </a:p>
          </p:txBody>
        </p:sp>
      </p:grpSp>
      <p:grpSp>
        <p:nvGrpSpPr>
          <p:cNvPr id="5" name="组合 20"/>
          <p:cNvGrpSpPr/>
          <p:nvPr/>
        </p:nvGrpSpPr>
        <p:grpSpPr>
          <a:xfrm>
            <a:off x="341934" y="334466"/>
            <a:ext cx="640779" cy="621784"/>
            <a:chOff x="5951534" y="2381250"/>
            <a:chExt cx="640779" cy="621784"/>
          </a:xfrm>
        </p:grpSpPr>
        <p:sp>
          <p:nvSpPr>
            <p:cNvPr id="24" name="椭圆 128"/>
            <p:cNvSpPr>
              <a:spLocks noChangeArrowheads="1"/>
            </p:cNvSpPr>
            <p:nvPr/>
          </p:nvSpPr>
          <p:spPr bwMode="auto">
            <a:xfrm>
              <a:off x="5951534"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5" name="任意多边形 93"/>
            <p:cNvSpPr>
              <a:spLocks noChangeArrowheads="1"/>
            </p:cNvSpPr>
            <p:nvPr/>
          </p:nvSpPr>
          <p:spPr bwMode="auto">
            <a:xfrm>
              <a:off x="6037765" y="2519648"/>
              <a:ext cx="449646" cy="326870"/>
            </a:xfrm>
            <a:custGeom>
              <a:avLst/>
              <a:gdLst>
                <a:gd name="T0" fmla="*/ 140202 w 574972"/>
                <a:gd name="T1" fmla="*/ 425381 h 399845"/>
                <a:gd name="T2" fmla="*/ 56128 w 574972"/>
                <a:gd name="T3" fmla="*/ 423650 h 399845"/>
                <a:gd name="T4" fmla="*/ 111645 w 574972"/>
                <a:gd name="T5" fmla="*/ 368511 h 399845"/>
                <a:gd name="T6" fmla="*/ 135136 w 574972"/>
                <a:gd name="T7" fmla="*/ 349421 h 399845"/>
                <a:gd name="T8" fmla="*/ 248318 w 574972"/>
                <a:gd name="T9" fmla="*/ 233722 h 399845"/>
                <a:gd name="T10" fmla="*/ 164244 w 574972"/>
                <a:gd name="T11" fmla="*/ 425382 h 399845"/>
                <a:gd name="T12" fmla="*/ 170039 w 574972"/>
                <a:gd name="T13" fmla="*/ 310006 h 399845"/>
                <a:gd name="T14" fmla="*/ 207411 w 574972"/>
                <a:gd name="T15" fmla="*/ 275791 h 399845"/>
                <a:gd name="T16" fmla="*/ 241580 w 574972"/>
                <a:gd name="T17" fmla="*/ 240341 h 399845"/>
                <a:gd name="T18" fmla="*/ 272360 w 574972"/>
                <a:gd name="T19" fmla="*/ 222804 h 399845"/>
                <a:gd name="T20" fmla="*/ 283957 w 574972"/>
                <a:gd name="T21" fmla="*/ 237614 h 399845"/>
                <a:gd name="T22" fmla="*/ 313854 w 574972"/>
                <a:gd name="T23" fmla="*/ 273065 h 399845"/>
                <a:gd name="T24" fmla="*/ 339481 w 574972"/>
                <a:gd name="T25" fmla="*/ 281246 h 399845"/>
                <a:gd name="T26" fmla="*/ 356433 w 574972"/>
                <a:gd name="T27" fmla="*/ 264805 h 399845"/>
                <a:gd name="T28" fmla="*/ 272360 w 574972"/>
                <a:gd name="T29" fmla="*/ 425381 h 399845"/>
                <a:gd name="T30" fmla="*/ 464550 w 574972"/>
                <a:gd name="T31" fmla="*/ 148272 h 399845"/>
                <a:gd name="T32" fmla="*/ 380476 w 574972"/>
                <a:gd name="T33" fmla="*/ 425381 h 399845"/>
                <a:gd name="T34" fmla="*/ 383526 w 574972"/>
                <a:gd name="T35" fmla="*/ 233182 h 399845"/>
                <a:gd name="T36" fmla="*/ 420298 w 574972"/>
                <a:gd name="T37" fmla="*/ 196707 h 399845"/>
                <a:gd name="T38" fmla="*/ 464550 w 574972"/>
                <a:gd name="T39" fmla="*/ 148272 h 399845"/>
                <a:gd name="T40" fmla="*/ 488639 w 574972"/>
                <a:gd name="T41" fmla="*/ 0 h 399845"/>
                <a:gd name="T42" fmla="*/ 520672 w 574972"/>
                <a:gd name="T43" fmla="*/ 5454 h 399845"/>
                <a:gd name="T44" fmla="*/ 527079 w 574972"/>
                <a:gd name="T45" fmla="*/ 125444 h 399845"/>
                <a:gd name="T46" fmla="*/ 490775 w 574972"/>
                <a:gd name="T47" fmla="*/ 125444 h 399845"/>
                <a:gd name="T48" fmla="*/ 488639 w 574972"/>
                <a:gd name="T49" fmla="*/ 73629 h 399845"/>
                <a:gd name="T50" fmla="*/ 401082 w 574972"/>
                <a:gd name="T51" fmla="*/ 166349 h 399845"/>
                <a:gd name="T52" fmla="*/ 351964 w 574972"/>
                <a:gd name="T53" fmla="*/ 215436 h 399845"/>
                <a:gd name="T54" fmla="*/ 319931 w 574972"/>
                <a:gd name="T55" fmla="*/ 220890 h 399845"/>
                <a:gd name="T56" fmla="*/ 309252 w 574972"/>
                <a:gd name="T57" fmla="*/ 207254 h 399845"/>
                <a:gd name="T58" fmla="*/ 268678 w 574972"/>
                <a:gd name="T59" fmla="*/ 155441 h 399845"/>
                <a:gd name="T60" fmla="*/ 219560 w 574972"/>
                <a:gd name="T61" fmla="*/ 204527 h 399845"/>
                <a:gd name="T62" fmla="*/ 198204 w 574972"/>
                <a:gd name="T63" fmla="*/ 223616 h 399845"/>
                <a:gd name="T64" fmla="*/ 127731 w 574972"/>
                <a:gd name="T65" fmla="*/ 291792 h 399845"/>
                <a:gd name="T66" fmla="*/ 29495 w 574972"/>
                <a:gd name="T67" fmla="*/ 387240 h 399845"/>
                <a:gd name="T68" fmla="*/ 3868 w 574972"/>
                <a:gd name="T69" fmla="*/ 381785 h 399845"/>
                <a:gd name="T70" fmla="*/ 16682 w 574972"/>
                <a:gd name="T71" fmla="*/ 338151 h 399845"/>
                <a:gd name="T72" fmla="*/ 127731 w 574972"/>
                <a:gd name="T73" fmla="*/ 234525 h 399845"/>
                <a:gd name="T74" fmla="*/ 198204 w 574972"/>
                <a:gd name="T75" fmla="*/ 166349 h 399845"/>
                <a:gd name="T76" fmla="*/ 219560 w 574972"/>
                <a:gd name="T77" fmla="*/ 147260 h 399845"/>
                <a:gd name="T78" fmla="*/ 260135 w 574972"/>
                <a:gd name="T79" fmla="*/ 106354 h 399845"/>
                <a:gd name="T80" fmla="*/ 287897 w 574972"/>
                <a:gd name="T81" fmla="*/ 114535 h 399845"/>
                <a:gd name="T82" fmla="*/ 317795 w 574972"/>
                <a:gd name="T83" fmla="*/ 149986 h 399845"/>
                <a:gd name="T84" fmla="*/ 351964 w 574972"/>
                <a:gd name="T85" fmla="*/ 155441 h 399845"/>
                <a:gd name="T86" fmla="*/ 401082 w 574972"/>
                <a:gd name="T87" fmla="*/ 106354 h 399845"/>
                <a:gd name="T88" fmla="*/ 456605 w 574972"/>
                <a:gd name="T89" fmla="*/ 46359 h 399845"/>
                <a:gd name="T90" fmla="*/ 424572 w 574972"/>
                <a:gd name="T91" fmla="*/ 46359 h 399845"/>
                <a:gd name="T92" fmla="*/ 405353 w 574972"/>
                <a:gd name="T93" fmla="*/ 21816 h 399845"/>
                <a:gd name="T94" fmla="*/ 418167 w 574972"/>
                <a:gd name="T95" fmla="*/ 2727 h 399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4972"/>
                <a:gd name="T145" fmla="*/ 0 h 399845"/>
                <a:gd name="T146" fmla="*/ 574972 w 574972"/>
                <a:gd name="T147" fmla="*/ 399845 h 399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C1D842"/>
            </a:solidFill>
            <a:ln w="9525">
              <a:noFill/>
              <a:miter lim="800000"/>
            </a:ln>
          </p:spPr>
          <p:txBody>
            <a:bodyPr/>
            <a:lstStyle/>
            <a:p>
              <a:endParaRPr lang="zh-CN" altLang="en-US"/>
            </a:p>
          </p:txBody>
        </p:sp>
      </p:grpSp>
      <p:sp>
        <p:nvSpPr>
          <p:cNvPr id="29" name="Text Box 10"/>
          <p:cNvSpPr txBox="1">
            <a:spLocks noChangeArrowheads="1"/>
          </p:cNvSpPr>
          <p:nvPr/>
        </p:nvSpPr>
        <p:spPr bwMode="auto">
          <a:xfrm>
            <a:off x="650876" y="1207339"/>
            <a:ext cx="4359274" cy="3348737"/>
          </a:xfrm>
          <a:prstGeom prst="rect">
            <a:avLst/>
          </a:prstGeom>
          <a:noFill/>
          <a:ln w="9525">
            <a:noFill/>
            <a:miter lim="800000"/>
          </a:ln>
          <a:effectLst/>
        </p:spPr>
        <p:txBody>
          <a:bodyPr wrap="square">
            <a:spAutoFit/>
          </a:bodyPr>
          <a:lstStyle/>
          <a:p>
            <a:pPr>
              <a:lnSpc>
                <a:spcPct val="110000"/>
              </a:lnSpc>
            </a:pPr>
            <a:r>
              <a:rPr lang="zh-CN" altLang="en-US" sz="1000" b="1" dirty="0">
                <a:solidFill>
                  <a:srgbClr val="FF0000"/>
                </a:solidFill>
                <a:latin typeface="微软雅黑" pitchFamily="34" charset="-122"/>
                <a:ea typeface="微软雅黑" pitchFamily="34" charset="-122"/>
              </a:rPr>
              <a:t>项目名称</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smtClean="0">
                <a:solidFill>
                  <a:schemeClr val="bg1"/>
                </a:solidFill>
                <a:latin typeface="微软雅黑" pitchFamily="34" charset="-122"/>
                <a:ea typeface="微软雅黑" pitchFamily="34" charset="-122"/>
              </a:rPr>
              <a:t>金圆网咖</a:t>
            </a:r>
            <a:endParaRPr lang="en-US" altLang="zh-CN" sz="900" dirty="0" smtClean="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smtClean="0">
                <a:solidFill>
                  <a:srgbClr val="FF0000"/>
                </a:solidFill>
                <a:latin typeface="微软雅黑" pitchFamily="34" charset="-122"/>
                <a:ea typeface="微软雅黑" pitchFamily="34" charset="-122"/>
              </a:rPr>
              <a:t>行业背景</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t>
            </a:r>
            <a:r>
              <a:rPr lang="zh-CN" altLang="en-US" sz="900" dirty="0" smtClean="0">
                <a:solidFill>
                  <a:schemeClr val="bg1"/>
                </a:solidFill>
                <a:latin typeface="微软雅黑" pitchFamily="34" charset="-122"/>
                <a:ea typeface="微软雅黑" pitchFamily="34" charset="-122"/>
              </a:rPr>
              <a:t> 金圆网城坐落在昆明的</a:t>
            </a:r>
            <a:r>
              <a:rPr lang="en-US" altLang="zh-CN" sz="900" dirty="0" smtClean="0">
                <a:solidFill>
                  <a:schemeClr val="bg1"/>
                </a:solidFill>
                <a:latin typeface="微软雅黑" pitchFamily="34" charset="-122"/>
                <a:ea typeface="微软雅黑" pitchFamily="34" charset="-122"/>
              </a:rPr>
              <a:t>IT</a:t>
            </a:r>
            <a:r>
              <a:rPr lang="zh-CN" altLang="en-US" sz="900" dirty="0" smtClean="0">
                <a:solidFill>
                  <a:schemeClr val="bg1"/>
                </a:solidFill>
                <a:latin typeface="微软雅黑" pitchFamily="34" charset="-122"/>
                <a:ea typeface="微软雅黑" pitchFamily="34" charset="-122"/>
              </a:rPr>
              <a:t>产业集散地</a:t>
            </a:r>
            <a:r>
              <a:rPr lang="en-US" altLang="zh-CN" sz="900" dirty="0" smtClean="0">
                <a:solidFill>
                  <a:schemeClr val="bg1"/>
                </a:solidFill>
                <a:latin typeface="微软雅黑" pitchFamily="34" charset="-122"/>
                <a:ea typeface="微软雅黑" pitchFamily="34" charset="-122"/>
              </a:rPr>
              <a:t>——</a:t>
            </a:r>
            <a:r>
              <a:rPr lang="zh-CN" altLang="en-US" sz="900" dirty="0" smtClean="0">
                <a:solidFill>
                  <a:schemeClr val="bg1"/>
                </a:solidFill>
                <a:latin typeface="微软雅黑" pitchFamily="34" charset="-122"/>
                <a:ea typeface="微软雅黑" pitchFamily="34" charset="-122"/>
              </a:rPr>
              <a:t>一二一大街，周边来往的人流中一半学生，一半是</a:t>
            </a:r>
            <a:r>
              <a:rPr lang="en-US" altLang="zh-CN" sz="900" dirty="0" smtClean="0">
                <a:solidFill>
                  <a:schemeClr val="bg1"/>
                </a:solidFill>
                <a:latin typeface="微软雅黑" pitchFamily="34" charset="-122"/>
                <a:ea typeface="微软雅黑" pitchFamily="34" charset="-122"/>
              </a:rPr>
              <a:t>IT</a:t>
            </a:r>
            <a:r>
              <a:rPr lang="zh-CN" altLang="en-US" sz="900" dirty="0" smtClean="0">
                <a:solidFill>
                  <a:schemeClr val="bg1"/>
                </a:solidFill>
                <a:latin typeface="微软雅黑" pitchFamily="34" charset="-122"/>
                <a:ea typeface="微软雅黑" pitchFamily="34" charset="-122"/>
              </a:rPr>
              <a:t>行业的从业人员，客户对网吧的机器和网络环境的要求也在不断提 升。金圆网咖顺应市场的需求，花费</a:t>
            </a:r>
            <a:r>
              <a:rPr lang="en-US" altLang="zh-CN" sz="900" dirty="0" smtClean="0">
                <a:solidFill>
                  <a:schemeClr val="bg1"/>
                </a:solidFill>
                <a:latin typeface="微软雅黑" pitchFamily="34" charset="-122"/>
                <a:ea typeface="微软雅黑" pitchFamily="34" charset="-122"/>
              </a:rPr>
              <a:t>70</a:t>
            </a:r>
            <a:r>
              <a:rPr lang="zh-CN" altLang="en-US" sz="900" dirty="0" smtClean="0">
                <a:solidFill>
                  <a:schemeClr val="bg1"/>
                </a:solidFill>
                <a:latin typeface="微软雅黑" pitchFamily="34" charset="-122"/>
                <a:ea typeface="微软雅黑" pitchFamily="34" charset="-122"/>
              </a:rPr>
              <a:t>多万进行装修，目前有网吧客户机</a:t>
            </a:r>
            <a:r>
              <a:rPr lang="en-US" altLang="zh-CN" sz="900" dirty="0" smtClean="0">
                <a:solidFill>
                  <a:schemeClr val="bg1"/>
                </a:solidFill>
                <a:latin typeface="微软雅黑" pitchFamily="34" charset="-122"/>
                <a:ea typeface="微软雅黑" pitchFamily="34" charset="-122"/>
              </a:rPr>
              <a:t>199</a:t>
            </a:r>
            <a:r>
              <a:rPr lang="zh-CN" altLang="en-US" sz="900" dirty="0" smtClean="0">
                <a:solidFill>
                  <a:schemeClr val="bg1"/>
                </a:solidFill>
                <a:latin typeface="微软雅黑" pitchFamily="34" charset="-122"/>
                <a:ea typeface="微软雅黑" pitchFamily="34" charset="-122"/>
              </a:rPr>
              <a:t>台，内设高清影视区，游戏竞技对战区，普通区，键盘鼠标及耳机使用雷蛇机械套 装。</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t>
            </a:r>
            <a:endParaRPr lang="zh-CN" altLang="en-US" sz="900" dirty="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a:solidFill>
                  <a:srgbClr val="FF0000"/>
                </a:solidFill>
                <a:latin typeface="微软雅黑" pitchFamily="34" charset="-122"/>
                <a:ea typeface="微软雅黑" pitchFamily="34" charset="-122"/>
              </a:rPr>
              <a:t>客户需求</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a:t>
            </a:r>
            <a:r>
              <a:rPr lang="zh-CN" altLang="en-US" sz="900" dirty="0" smtClean="0">
                <a:solidFill>
                  <a:schemeClr val="bg1"/>
                </a:solidFill>
                <a:latin typeface="微软雅黑" pitchFamily="34" charset="-122"/>
                <a:ea typeface="微软雅黑" pitchFamily="34" charset="-122"/>
              </a:rPr>
              <a:t>.提供全方位有线、无线解决方案；</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b</a:t>
            </a:r>
            <a:r>
              <a:rPr lang="zh-CN" altLang="en-US" sz="900" dirty="0" smtClean="0">
                <a:solidFill>
                  <a:schemeClr val="bg1"/>
                </a:solidFill>
                <a:latin typeface="微软雅黑" pitchFamily="34" charset="-122"/>
                <a:ea typeface="微软雅黑" pitchFamily="34" charset="-122"/>
              </a:rPr>
              <a:t>.网络预警到手机端；</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c</a:t>
            </a:r>
            <a:r>
              <a:rPr lang="zh-CN" altLang="en-US" sz="900" dirty="0" smtClean="0">
                <a:solidFill>
                  <a:schemeClr val="bg1"/>
                </a:solidFill>
                <a:latin typeface="微软雅黑" pitchFamily="34" charset="-122"/>
                <a:ea typeface="微软雅黑" pitchFamily="34" charset="-122"/>
              </a:rPr>
              <a:t>.无线认证可以推送活动信息；</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d.整个网络系统需要有灵活的升级和扩容能力，以保证整个未来扩容的需要。</a:t>
            </a:r>
            <a:endParaRPr lang="zh-CN" altLang="en-US" sz="900" dirty="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a:solidFill>
                  <a:srgbClr val="FF0000"/>
                </a:solidFill>
                <a:latin typeface="微软雅黑" pitchFamily="34" charset="-122"/>
                <a:ea typeface="微软雅黑" pitchFamily="34" charset="-122"/>
              </a:rPr>
              <a:t>方案效果</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smtClean="0">
                <a:solidFill>
                  <a:schemeClr val="bg1"/>
                </a:solidFill>
                <a:latin typeface="微软雅黑" pitchFamily="34" charset="-122"/>
                <a:ea typeface="微软雅黑" pitchFamily="34" charset="-122"/>
              </a:rPr>
              <a:t>         在网络建设与改造方面，金圆网络采用</a:t>
            </a:r>
            <a:r>
              <a:rPr lang="en-US" altLang="zh-CN" sz="900" dirty="0" smtClean="0">
                <a:solidFill>
                  <a:schemeClr val="bg1"/>
                </a:solidFill>
                <a:latin typeface="微软雅黑" pitchFamily="34" charset="-122"/>
                <a:ea typeface="微软雅黑" pitchFamily="34" charset="-122"/>
              </a:rPr>
              <a:t>TG-NET</a:t>
            </a:r>
            <a:r>
              <a:rPr lang="zh-CN" altLang="en-US" sz="900" dirty="0" smtClean="0">
                <a:solidFill>
                  <a:schemeClr val="bg1"/>
                </a:solidFill>
                <a:latin typeface="微软雅黑" pitchFamily="34" charset="-122"/>
                <a:ea typeface="微软雅黑" pitchFamily="34" charset="-122"/>
              </a:rPr>
              <a:t>的万兆环网解决方案， </a:t>
            </a:r>
            <a:r>
              <a:rPr lang="en-US" altLang="zh-CN" sz="900" dirty="0" smtClean="0">
                <a:solidFill>
                  <a:schemeClr val="bg1"/>
                </a:solidFill>
                <a:latin typeface="微软雅黑" pitchFamily="34" charset="-122"/>
                <a:ea typeface="微软雅黑" pitchFamily="34" charset="-122"/>
              </a:rPr>
              <a:t>S4500-48G-4TF</a:t>
            </a:r>
            <a:r>
              <a:rPr lang="zh-CN" altLang="en-US" sz="900" dirty="0" smtClean="0">
                <a:solidFill>
                  <a:schemeClr val="bg1"/>
                </a:solidFill>
                <a:latin typeface="微软雅黑" pitchFamily="34" charset="-122"/>
                <a:ea typeface="微软雅黑" pitchFamily="34" charset="-122"/>
              </a:rPr>
              <a:t>一台；</a:t>
            </a:r>
            <a:r>
              <a:rPr lang="en-US" altLang="zh-CN" sz="900" dirty="0" smtClean="0">
                <a:solidFill>
                  <a:schemeClr val="bg1"/>
                </a:solidFill>
                <a:latin typeface="微软雅黑" pitchFamily="34" charset="-122"/>
                <a:ea typeface="微软雅黑" pitchFamily="34" charset="-122"/>
              </a:rPr>
              <a:t>S4500-48G-2TF</a:t>
            </a:r>
            <a:r>
              <a:rPr lang="zh-CN" altLang="en-US" sz="900" dirty="0" smtClean="0">
                <a:solidFill>
                  <a:schemeClr val="bg1"/>
                </a:solidFill>
                <a:latin typeface="微软雅黑" pitchFamily="34" charset="-122"/>
                <a:ea typeface="微软雅黑" pitchFamily="34" charset="-122"/>
              </a:rPr>
              <a:t>四台；</a:t>
            </a:r>
            <a:r>
              <a:rPr lang="en-US" altLang="zh-CN" sz="900" dirty="0" smtClean="0">
                <a:solidFill>
                  <a:schemeClr val="bg1"/>
                </a:solidFill>
                <a:latin typeface="微软雅黑" pitchFamily="34" charset="-122"/>
                <a:ea typeface="微软雅黑" pitchFamily="34" charset="-122"/>
              </a:rPr>
              <a:t>RN6000</a:t>
            </a:r>
            <a:r>
              <a:rPr lang="zh-CN" altLang="en-US" sz="900" dirty="0" smtClean="0">
                <a:solidFill>
                  <a:schemeClr val="bg1"/>
                </a:solidFill>
                <a:latin typeface="微软雅黑" pitchFamily="34" charset="-122"/>
                <a:ea typeface="微软雅黑" pitchFamily="34" charset="-122"/>
              </a:rPr>
              <a:t>路由器 一台，升级了网络之后，客户体验度非常之好。于今年</a:t>
            </a:r>
            <a:r>
              <a:rPr lang="en-US" altLang="zh-CN" sz="900" dirty="0" smtClean="0">
                <a:solidFill>
                  <a:schemeClr val="bg1"/>
                </a:solidFill>
                <a:latin typeface="微软雅黑" pitchFamily="34" charset="-122"/>
                <a:ea typeface="微软雅黑" pitchFamily="34" charset="-122"/>
              </a:rPr>
              <a:t>8</a:t>
            </a:r>
            <a:r>
              <a:rPr lang="zh-CN" altLang="en-US" sz="900" dirty="0" smtClean="0">
                <a:solidFill>
                  <a:schemeClr val="bg1"/>
                </a:solidFill>
                <a:latin typeface="微软雅黑" pitchFamily="34" charset="-122"/>
                <a:ea typeface="微软雅黑" pitchFamily="34" charset="-122"/>
              </a:rPr>
              <a:t>月</a:t>
            </a:r>
            <a:r>
              <a:rPr lang="en-US" altLang="zh-CN" sz="900" dirty="0" smtClean="0">
                <a:solidFill>
                  <a:schemeClr val="bg1"/>
                </a:solidFill>
                <a:latin typeface="微软雅黑" pitchFamily="34" charset="-122"/>
                <a:ea typeface="微软雅黑" pitchFamily="34" charset="-122"/>
              </a:rPr>
              <a:t>27</a:t>
            </a:r>
            <a:r>
              <a:rPr lang="zh-CN" altLang="en-US" sz="900" dirty="0" smtClean="0">
                <a:solidFill>
                  <a:schemeClr val="bg1"/>
                </a:solidFill>
                <a:latin typeface="微软雅黑" pitchFamily="34" charset="-122"/>
                <a:ea typeface="微软雅黑" pitchFamily="34" charset="-122"/>
              </a:rPr>
              <a:t>日重新开业，日平均营业额突破</a:t>
            </a:r>
            <a:r>
              <a:rPr lang="en-US" altLang="zh-CN" sz="900" dirty="0" smtClean="0">
                <a:solidFill>
                  <a:schemeClr val="bg1"/>
                </a:solidFill>
                <a:latin typeface="微软雅黑" pitchFamily="34" charset="-122"/>
                <a:ea typeface="微软雅黑" pitchFamily="34" charset="-122"/>
              </a:rPr>
              <a:t>7000</a:t>
            </a:r>
            <a:r>
              <a:rPr lang="zh-CN" altLang="en-US" sz="900" dirty="0" smtClean="0">
                <a:solidFill>
                  <a:schemeClr val="bg1"/>
                </a:solidFill>
                <a:latin typeface="微软雅黑" pitchFamily="34" charset="-122"/>
                <a:ea typeface="微软雅黑" pitchFamily="34" charset="-122"/>
              </a:rPr>
              <a:t>元，场面异常火爆。</a:t>
            </a:r>
            <a:endParaRPr lang="zh-CN" altLang="en-US" sz="900" dirty="0">
              <a:solidFill>
                <a:schemeClr val="bg1"/>
              </a:solidFill>
              <a:latin typeface="微软雅黑" pitchFamily="34" charset="-122"/>
              <a:ea typeface="微软雅黑" pitchFamily="34" charset="-122"/>
            </a:endParaRPr>
          </a:p>
        </p:txBody>
      </p:sp>
      <p:pic>
        <p:nvPicPr>
          <p:cNvPr id="26626" name="Picture 2" descr="http://www.tg-net.cn/UploadFiles/Image/2015-01/CE_20150115110730830.jpg"/>
          <p:cNvPicPr>
            <a:picLocks noChangeAspect="1" noChangeArrowheads="1"/>
          </p:cNvPicPr>
          <p:nvPr/>
        </p:nvPicPr>
        <p:blipFill>
          <a:blip r:embed="rId2" cstate="print"/>
          <a:srcRect/>
          <a:stretch>
            <a:fillRect/>
          </a:stretch>
        </p:blipFill>
        <p:spPr bwMode="auto">
          <a:xfrm>
            <a:off x="5596630" y="609600"/>
            <a:ext cx="2629893" cy="2355633"/>
          </a:xfrm>
          <a:prstGeom prst="rect">
            <a:avLst/>
          </a:prstGeom>
          <a:noFill/>
        </p:spPr>
      </p:pic>
      <p:pic>
        <p:nvPicPr>
          <p:cNvPr id="26628" name="Picture 4" descr="http://www.tg-net.cn/new/attached/image/20150507/20150507174528842884.JPG"/>
          <p:cNvPicPr>
            <a:picLocks noChangeAspect="1" noChangeArrowheads="1"/>
          </p:cNvPicPr>
          <p:nvPr/>
        </p:nvPicPr>
        <p:blipFill>
          <a:blip r:embed="rId3" cstate="print"/>
          <a:srcRect/>
          <a:stretch>
            <a:fillRect/>
          </a:stretch>
        </p:blipFill>
        <p:spPr bwMode="auto">
          <a:xfrm>
            <a:off x="5596631" y="2836060"/>
            <a:ext cx="2629892" cy="1752986"/>
          </a:xfrm>
          <a:prstGeom prst="rect">
            <a:avLst/>
          </a:prstGeom>
          <a:noFill/>
        </p:spPr>
      </p:pic>
      <p:sp>
        <p:nvSpPr>
          <p:cNvPr id="34" name="椭圆 33"/>
          <p:cNvSpPr/>
          <p:nvPr/>
        </p:nvSpPr>
        <p:spPr>
          <a:xfrm>
            <a:off x="5905500" y="1047749"/>
            <a:ext cx="666750" cy="447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2590" y="561975"/>
            <a:ext cx="8235950" cy="3413760"/>
            <a:chOff x="634" y="885"/>
            <a:chExt cx="12970" cy="5376"/>
          </a:xfrm>
        </p:grpSpPr>
        <p:sp>
          <p:nvSpPr>
            <p:cNvPr id="3" name="TextBox 64"/>
            <p:cNvSpPr>
              <a:spLocks noChangeArrowheads="1"/>
            </p:cNvSpPr>
            <p:nvPr/>
          </p:nvSpPr>
          <p:spPr bwMode="auto">
            <a:xfrm>
              <a:off x="11922" y="5099"/>
              <a:ext cx="1422" cy="1163"/>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05</a:t>
              </a:r>
              <a:endParaRPr lang="en-US" altLang="zh-CN" sz="1400" dirty="0" smtClean="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r>
                <a:rPr lang="zh-CN" altLang="en-US" sz="1400" dirty="0">
                  <a:solidFill>
                    <a:schemeClr val="bg1">
                      <a:lumMod val="95000"/>
                    </a:schemeClr>
                  </a:solidFill>
                  <a:latin typeface="微软雅黑" pitchFamily="34" charset="-122"/>
                  <a:ea typeface="微软雅黑" pitchFamily="34" charset="-122"/>
                  <a:sym typeface="微软雅黑" pitchFamily="34" charset="-122"/>
                </a:rPr>
                <a:t>关于</a:t>
              </a: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我们</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4" name="TextBox 65"/>
            <p:cNvSpPr>
              <a:spLocks noChangeArrowheads="1"/>
            </p:cNvSpPr>
            <p:nvPr/>
          </p:nvSpPr>
          <p:spPr bwMode="auto">
            <a:xfrm>
              <a:off x="820" y="5099"/>
              <a:ext cx="1422" cy="1163"/>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01</a:t>
              </a:r>
              <a:endParaRPr lang="en-US" altLang="zh-CN" sz="1400" dirty="0" smtClean="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产品概述</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5" name="TextBox 66"/>
            <p:cNvSpPr>
              <a:spLocks noChangeArrowheads="1"/>
            </p:cNvSpPr>
            <p:nvPr/>
          </p:nvSpPr>
          <p:spPr bwMode="auto">
            <a:xfrm>
              <a:off x="3682" y="5099"/>
              <a:ext cx="1422" cy="1163"/>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02</a:t>
              </a:r>
              <a:endParaRPr lang="en-US" altLang="zh-CN" sz="1400" dirty="0" smtClean="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方案使用</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6" name="TextBox 67"/>
            <p:cNvSpPr>
              <a:spLocks noChangeArrowheads="1"/>
            </p:cNvSpPr>
            <p:nvPr/>
          </p:nvSpPr>
          <p:spPr bwMode="auto">
            <a:xfrm>
              <a:off x="6378" y="5099"/>
              <a:ext cx="1422" cy="1163"/>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03</a:t>
              </a:r>
              <a:endParaRPr lang="en-US" altLang="zh-CN" sz="1400" dirty="0" smtClean="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产品亮点</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2" name="矩形 8"/>
            <p:cNvSpPr>
              <a:spLocks noChangeArrowheads="1"/>
            </p:cNvSpPr>
            <p:nvPr/>
          </p:nvSpPr>
          <p:spPr bwMode="auto">
            <a:xfrm>
              <a:off x="634" y="4410"/>
              <a:ext cx="12971" cy="24"/>
            </a:xfrm>
            <a:prstGeom prst="rect">
              <a:avLst/>
            </a:prstGeom>
            <a:solidFill>
              <a:schemeClr val="bg1">
                <a:lumMod val="75000"/>
              </a:schemeClr>
            </a:solidFill>
            <a:ln w="9525">
              <a:solidFill>
                <a:schemeClr val="bg1">
                  <a:lumMod val="75000"/>
                </a:schemeClr>
              </a:solidFill>
              <a:miter lim="800000"/>
            </a:ln>
          </p:spPr>
          <p:txBody>
            <a:bodyPr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2" name="TextBox 67"/>
            <p:cNvSpPr>
              <a:spLocks noChangeArrowheads="1"/>
            </p:cNvSpPr>
            <p:nvPr/>
          </p:nvSpPr>
          <p:spPr bwMode="auto">
            <a:xfrm>
              <a:off x="9168" y="5099"/>
              <a:ext cx="1422" cy="1163"/>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04</a:t>
              </a:r>
              <a:endParaRPr lang="en-US" altLang="zh-CN" sz="1400" dirty="0" smtClean="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r>
                <a:rPr lang="zh-CN" altLang="en-US" sz="1400" dirty="0" smtClean="0">
                  <a:solidFill>
                    <a:schemeClr val="bg1">
                      <a:lumMod val="95000"/>
                    </a:schemeClr>
                  </a:solidFill>
                  <a:latin typeface="微软雅黑" pitchFamily="34" charset="-122"/>
                  <a:ea typeface="微软雅黑" pitchFamily="34" charset="-122"/>
                  <a:sym typeface="微软雅黑" pitchFamily="34" charset="-122"/>
                </a:rPr>
                <a:t>应用案例</a:t>
              </a:r>
              <a:endParaRPr lang="en-US" altLang="zh-CN" sz="14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24" name="椭圆 136"/>
            <p:cNvSpPr>
              <a:spLocks noChangeArrowheads="1"/>
            </p:cNvSpPr>
            <p:nvPr/>
          </p:nvSpPr>
          <p:spPr bwMode="auto">
            <a:xfrm>
              <a:off x="6615" y="3932"/>
              <a:ext cx="1009" cy="979"/>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5" name="Freeform 129"/>
            <p:cNvSpPr>
              <a:spLocks noChangeAspect="1" noEditPoints="1" noChangeArrowheads="1"/>
            </p:cNvSpPr>
            <p:nvPr/>
          </p:nvSpPr>
          <p:spPr bwMode="auto">
            <a:xfrm>
              <a:off x="6789" y="4101"/>
              <a:ext cx="661" cy="642"/>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3C5AD"/>
            </a:solidFill>
            <a:ln w="9525">
              <a:noFill/>
              <a:miter lim="800000"/>
            </a:ln>
          </p:spPr>
          <p:txBody>
            <a:bodyPr/>
            <a:lstStyle/>
            <a:p>
              <a:endParaRPr lang="zh-CN" altLang="en-US"/>
            </a:p>
          </p:txBody>
        </p:sp>
        <p:sp>
          <p:nvSpPr>
            <p:cNvPr id="26" name="椭圆 128"/>
            <p:cNvSpPr>
              <a:spLocks noChangeArrowheads="1"/>
            </p:cNvSpPr>
            <p:nvPr/>
          </p:nvSpPr>
          <p:spPr bwMode="auto">
            <a:xfrm>
              <a:off x="9372" y="3932"/>
              <a:ext cx="1009" cy="979"/>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7" name="任意多边形 93"/>
            <p:cNvSpPr>
              <a:spLocks noChangeArrowheads="1"/>
            </p:cNvSpPr>
            <p:nvPr/>
          </p:nvSpPr>
          <p:spPr bwMode="auto">
            <a:xfrm>
              <a:off x="9508" y="4150"/>
              <a:ext cx="708" cy="515"/>
            </a:xfrm>
            <a:custGeom>
              <a:avLst/>
              <a:gdLst>
                <a:gd name="T0" fmla="*/ 140202 w 574972"/>
                <a:gd name="T1" fmla="*/ 425381 h 399845"/>
                <a:gd name="T2" fmla="*/ 56128 w 574972"/>
                <a:gd name="T3" fmla="*/ 423650 h 399845"/>
                <a:gd name="T4" fmla="*/ 111645 w 574972"/>
                <a:gd name="T5" fmla="*/ 368511 h 399845"/>
                <a:gd name="T6" fmla="*/ 135136 w 574972"/>
                <a:gd name="T7" fmla="*/ 349421 h 399845"/>
                <a:gd name="T8" fmla="*/ 248318 w 574972"/>
                <a:gd name="T9" fmla="*/ 233722 h 399845"/>
                <a:gd name="T10" fmla="*/ 164244 w 574972"/>
                <a:gd name="T11" fmla="*/ 425382 h 399845"/>
                <a:gd name="T12" fmla="*/ 170039 w 574972"/>
                <a:gd name="T13" fmla="*/ 310006 h 399845"/>
                <a:gd name="T14" fmla="*/ 207411 w 574972"/>
                <a:gd name="T15" fmla="*/ 275791 h 399845"/>
                <a:gd name="T16" fmla="*/ 241580 w 574972"/>
                <a:gd name="T17" fmla="*/ 240341 h 399845"/>
                <a:gd name="T18" fmla="*/ 272360 w 574972"/>
                <a:gd name="T19" fmla="*/ 222804 h 399845"/>
                <a:gd name="T20" fmla="*/ 283957 w 574972"/>
                <a:gd name="T21" fmla="*/ 237614 h 399845"/>
                <a:gd name="T22" fmla="*/ 313854 w 574972"/>
                <a:gd name="T23" fmla="*/ 273065 h 399845"/>
                <a:gd name="T24" fmla="*/ 339481 w 574972"/>
                <a:gd name="T25" fmla="*/ 281246 h 399845"/>
                <a:gd name="T26" fmla="*/ 356433 w 574972"/>
                <a:gd name="T27" fmla="*/ 264805 h 399845"/>
                <a:gd name="T28" fmla="*/ 272360 w 574972"/>
                <a:gd name="T29" fmla="*/ 425381 h 399845"/>
                <a:gd name="T30" fmla="*/ 464550 w 574972"/>
                <a:gd name="T31" fmla="*/ 148272 h 399845"/>
                <a:gd name="T32" fmla="*/ 380476 w 574972"/>
                <a:gd name="T33" fmla="*/ 425381 h 399845"/>
                <a:gd name="T34" fmla="*/ 383526 w 574972"/>
                <a:gd name="T35" fmla="*/ 233182 h 399845"/>
                <a:gd name="T36" fmla="*/ 420298 w 574972"/>
                <a:gd name="T37" fmla="*/ 196707 h 399845"/>
                <a:gd name="T38" fmla="*/ 464550 w 574972"/>
                <a:gd name="T39" fmla="*/ 148272 h 399845"/>
                <a:gd name="T40" fmla="*/ 488639 w 574972"/>
                <a:gd name="T41" fmla="*/ 0 h 399845"/>
                <a:gd name="T42" fmla="*/ 520672 w 574972"/>
                <a:gd name="T43" fmla="*/ 5454 h 399845"/>
                <a:gd name="T44" fmla="*/ 527079 w 574972"/>
                <a:gd name="T45" fmla="*/ 125444 h 399845"/>
                <a:gd name="T46" fmla="*/ 490775 w 574972"/>
                <a:gd name="T47" fmla="*/ 125444 h 399845"/>
                <a:gd name="T48" fmla="*/ 488639 w 574972"/>
                <a:gd name="T49" fmla="*/ 73629 h 399845"/>
                <a:gd name="T50" fmla="*/ 401082 w 574972"/>
                <a:gd name="T51" fmla="*/ 166349 h 399845"/>
                <a:gd name="T52" fmla="*/ 351964 w 574972"/>
                <a:gd name="T53" fmla="*/ 215436 h 399845"/>
                <a:gd name="T54" fmla="*/ 319931 w 574972"/>
                <a:gd name="T55" fmla="*/ 220890 h 399845"/>
                <a:gd name="T56" fmla="*/ 309252 w 574972"/>
                <a:gd name="T57" fmla="*/ 207254 h 399845"/>
                <a:gd name="T58" fmla="*/ 268678 w 574972"/>
                <a:gd name="T59" fmla="*/ 155441 h 399845"/>
                <a:gd name="T60" fmla="*/ 219560 w 574972"/>
                <a:gd name="T61" fmla="*/ 204527 h 399845"/>
                <a:gd name="T62" fmla="*/ 198204 w 574972"/>
                <a:gd name="T63" fmla="*/ 223616 h 399845"/>
                <a:gd name="T64" fmla="*/ 127731 w 574972"/>
                <a:gd name="T65" fmla="*/ 291792 h 399845"/>
                <a:gd name="T66" fmla="*/ 29495 w 574972"/>
                <a:gd name="T67" fmla="*/ 387240 h 399845"/>
                <a:gd name="T68" fmla="*/ 3868 w 574972"/>
                <a:gd name="T69" fmla="*/ 381785 h 399845"/>
                <a:gd name="T70" fmla="*/ 16682 w 574972"/>
                <a:gd name="T71" fmla="*/ 338151 h 399845"/>
                <a:gd name="T72" fmla="*/ 127731 w 574972"/>
                <a:gd name="T73" fmla="*/ 234525 h 399845"/>
                <a:gd name="T74" fmla="*/ 198204 w 574972"/>
                <a:gd name="T75" fmla="*/ 166349 h 399845"/>
                <a:gd name="T76" fmla="*/ 219560 w 574972"/>
                <a:gd name="T77" fmla="*/ 147260 h 399845"/>
                <a:gd name="T78" fmla="*/ 260135 w 574972"/>
                <a:gd name="T79" fmla="*/ 106354 h 399845"/>
                <a:gd name="T80" fmla="*/ 287897 w 574972"/>
                <a:gd name="T81" fmla="*/ 114535 h 399845"/>
                <a:gd name="T82" fmla="*/ 317795 w 574972"/>
                <a:gd name="T83" fmla="*/ 149986 h 399845"/>
                <a:gd name="T84" fmla="*/ 351964 w 574972"/>
                <a:gd name="T85" fmla="*/ 155441 h 399845"/>
                <a:gd name="T86" fmla="*/ 401082 w 574972"/>
                <a:gd name="T87" fmla="*/ 106354 h 399845"/>
                <a:gd name="T88" fmla="*/ 456605 w 574972"/>
                <a:gd name="T89" fmla="*/ 46359 h 399845"/>
                <a:gd name="T90" fmla="*/ 424572 w 574972"/>
                <a:gd name="T91" fmla="*/ 46359 h 399845"/>
                <a:gd name="T92" fmla="*/ 405353 w 574972"/>
                <a:gd name="T93" fmla="*/ 21816 h 399845"/>
                <a:gd name="T94" fmla="*/ 418167 w 574972"/>
                <a:gd name="T95" fmla="*/ 2727 h 399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4972"/>
                <a:gd name="T145" fmla="*/ 0 h 399845"/>
                <a:gd name="T146" fmla="*/ 574972 w 574972"/>
                <a:gd name="T147" fmla="*/ 399845 h 399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C1D842"/>
            </a:solidFill>
            <a:ln w="9525">
              <a:noFill/>
              <a:miter lim="800000"/>
            </a:ln>
          </p:spPr>
          <p:txBody>
            <a:bodyPr/>
            <a:lstStyle/>
            <a:p>
              <a:endParaRPr lang="zh-CN" altLang="en-US"/>
            </a:p>
          </p:txBody>
        </p:sp>
        <p:sp>
          <p:nvSpPr>
            <p:cNvPr id="28" name="椭圆 96"/>
            <p:cNvSpPr>
              <a:spLocks noChangeArrowheads="1"/>
            </p:cNvSpPr>
            <p:nvPr/>
          </p:nvSpPr>
          <p:spPr bwMode="auto">
            <a:xfrm>
              <a:off x="3855" y="3932"/>
              <a:ext cx="1009" cy="979"/>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9" name="Freeform 168"/>
            <p:cNvSpPr>
              <a:spLocks noChangeAspect="1" noEditPoints="1" noChangeArrowheads="1"/>
            </p:cNvSpPr>
            <p:nvPr/>
          </p:nvSpPr>
          <p:spPr bwMode="auto">
            <a:xfrm>
              <a:off x="4042" y="4141"/>
              <a:ext cx="636" cy="562"/>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sp>
          <p:nvSpPr>
            <p:cNvPr id="30" name="椭圆 101"/>
            <p:cNvSpPr>
              <a:spLocks noChangeArrowheads="1"/>
            </p:cNvSpPr>
            <p:nvPr/>
          </p:nvSpPr>
          <p:spPr bwMode="auto">
            <a:xfrm>
              <a:off x="1097" y="3932"/>
              <a:ext cx="1009" cy="979"/>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1" name="任意多边形 99"/>
            <p:cNvSpPr>
              <a:spLocks noChangeArrowheads="1"/>
            </p:cNvSpPr>
            <p:nvPr/>
          </p:nvSpPr>
          <p:spPr bwMode="auto">
            <a:xfrm>
              <a:off x="1268" y="4093"/>
              <a:ext cx="668" cy="62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sp>
          <p:nvSpPr>
            <p:cNvPr id="32" name="椭圆 100"/>
            <p:cNvSpPr>
              <a:spLocks noChangeArrowheads="1"/>
            </p:cNvSpPr>
            <p:nvPr/>
          </p:nvSpPr>
          <p:spPr bwMode="auto">
            <a:xfrm>
              <a:off x="12132" y="3932"/>
              <a:ext cx="1009" cy="979"/>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3" name="Freeform 228"/>
            <p:cNvSpPr>
              <a:spLocks noEditPoints="1" noChangeArrowheads="1"/>
            </p:cNvSpPr>
            <p:nvPr/>
          </p:nvSpPr>
          <p:spPr bwMode="auto">
            <a:xfrm>
              <a:off x="12415" y="4136"/>
              <a:ext cx="444" cy="571"/>
            </a:xfrm>
            <a:custGeom>
              <a:avLst/>
              <a:gdLst>
                <a:gd name="T0" fmla="*/ 2147483646 w 52"/>
                <a:gd name="T1" fmla="*/ 2147483646 h 69"/>
                <a:gd name="T2" fmla="*/ 2147483646 w 52"/>
                <a:gd name="T3" fmla="*/ 2147483646 h 69"/>
                <a:gd name="T4" fmla="*/ 2147483646 w 52"/>
                <a:gd name="T5" fmla="*/ 2147483646 h 69"/>
                <a:gd name="T6" fmla="*/ 2147483646 w 52"/>
                <a:gd name="T7" fmla="*/ 2147483646 h 69"/>
                <a:gd name="T8" fmla="*/ 2147483646 w 52"/>
                <a:gd name="T9" fmla="*/ 2147483646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2147483646 w 52"/>
                <a:gd name="T21" fmla="*/ 2147483646 h 69"/>
                <a:gd name="T22" fmla="*/ 0 w 52"/>
                <a:gd name="T23" fmla="*/ 2147483646 h 69"/>
                <a:gd name="T24" fmla="*/ 2147483646 w 52"/>
                <a:gd name="T25" fmla="*/ 2147483646 h 69"/>
                <a:gd name="T26" fmla="*/ 2147483646 w 52"/>
                <a:gd name="T27" fmla="*/ 2147483646 h 69"/>
                <a:gd name="T28" fmla="*/ 2147483646 w 52"/>
                <a:gd name="T29" fmla="*/ 2147483646 h 69"/>
                <a:gd name="T30" fmla="*/ 2147483646 w 52"/>
                <a:gd name="T31" fmla="*/ 2147483646 h 69"/>
                <a:gd name="T32" fmla="*/ 2147483646 w 52"/>
                <a:gd name="T33" fmla="*/ 2147483646 h 69"/>
                <a:gd name="T34" fmla="*/ 2147483646 w 52"/>
                <a:gd name="T35" fmla="*/ 2147483646 h 69"/>
                <a:gd name="T36" fmla="*/ 2147483646 w 52"/>
                <a:gd name="T37" fmla="*/ 2147483646 h 69"/>
                <a:gd name="T38" fmla="*/ 2147483646 w 52"/>
                <a:gd name="T39" fmla="*/ 2147483646 h 69"/>
                <a:gd name="T40" fmla="*/ 2147483646 w 52"/>
                <a:gd name="T41" fmla="*/ 2147483646 h 69"/>
                <a:gd name="T42" fmla="*/ 2147483646 w 52"/>
                <a:gd name="T43" fmla="*/ 2147483646 h 69"/>
                <a:gd name="T44" fmla="*/ 2147483646 w 52"/>
                <a:gd name="T45" fmla="*/ 2147483646 h 69"/>
                <a:gd name="T46" fmla="*/ 2147483646 w 52"/>
                <a:gd name="T47" fmla="*/ 2147483646 h 69"/>
                <a:gd name="T48" fmla="*/ 2147483646 w 52"/>
                <a:gd name="T49" fmla="*/ 2147483646 h 69"/>
                <a:gd name="T50" fmla="*/ 2147483646 w 52"/>
                <a:gd name="T51" fmla="*/ 2147483646 h 69"/>
                <a:gd name="T52" fmla="*/ 2147483646 w 52"/>
                <a:gd name="T53" fmla="*/ 2147483646 h 69"/>
                <a:gd name="T54" fmla="*/ 2147483646 w 52"/>
                <a:gd name="T55" fmla="*/ 2147483646 h 69"/>
                <a:gd name="T56" fmla="*/ 2147483646 w 52"/>
                <a:gd name="T57" fmla="*/ 2147483646 h 69"/>
                <a:gd name="T58" fmla="*/ 2147483646 w 52"/>
                <a:gd name="T59" fmla="*/ 2147483646 h 69"/>
                <a:gd name="T60" fmla="*/ 2147483646 w 52"/>
                <a:gd name="T61" fmla="*/ 2147483646 h 69"/>
                <a:gd name="T62" fmla="*/ 2147483646 w 52"/>
                <a:gd name="T63" fmla="*/ 2147483646 h 69"/>
                <a:gd name="T64" fmla="*/ 2147483646 w 52"/>
                <a:gd name="T65" fmla="*/ 0 h 69"/>
                <a:gd name="T66" fmla="*/ 2147483646 w 52"/>
                <a:gd name="T67" fmla="*/ 2147483646 h 69"/>
                <a:gd name="T68" fmla="*/ 2147483646 w 52"/>
                <a:gd name="T69" fmla="*/ 2147483646 h 69"/>
                <a:gd name="T70" fmla="*/ 2147483646 w 52"/>
                <a:gd name="T71" fmla="*/ 2147483646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69"/>
                <a:gd name="T110" fmla="*/ 52 w 52"/>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rgbClr val="F4CE3F"/>
            </a:solidFill>
            <a:ln w="9525">
              <a:noFill/>
              <a:miter lim="800000"/>
            </a:ln>
          </p:spPr>
          <p:txBody>
            <a:bodyPr/>
            <a:lstStyle/>
            <a:p>
              <a:endParaRPr lang="zh-CN" altLang="en-US"/>
            </a:p>
          </p:txBody>
        </p:sp>
        <p:sp>
          <p:nvSpPr>
            <p:cNvPr id="35" name="TextBox 59"/>
            <p:cNvSpPr>
              <a:spLocks noChangeArrowheads="1"/>
            </p:cNvSpPr>
            <p:nvPr/>
          </p:nvSpPr>
          <p:spPr bwMode="auto">
            <a:xfrm>
              <a:off x="4474" y="885"/>
              <a:ext cx="5215" cy="1599"/>
            </a:xfrm>
            <a:prstGeom prst="rect">
              <a:avLst/>
            </a:prstGeom>
            <a:noFill/>
            <a:ln w="9525">
              <a:noFill/>
              <a:miter lim="800000"/>
            </a:ln>
          </p:spPr>
          <p:txBody>
            <a:bodyPr>
              <a:spAutoFit/>
            </a:bodyPr>
            <a:lstStyle/>
            <a:p>
              <a:pPr algn="ctr">
                <a:lnSpc>
                  <a:spcPct val="120000"/>
                </a:lnSpc>
                <a:buFont typeface="Arial" pitchFamily="34" charset="0"/>
                <a:buNone/>
              </a:pPr>
              <a:r>
                <a:rPr lang="zh-CN" altLang="en-US" sz="3200" b="1" dirty="0">
                  <a:solidFill>
                    <a:schemeClr val="bg1">
                      <a:lumMod val="65000"/>
                    </a:schemeClr>
                  </a:solidFill>
                  <a:latin typeface="微软雅黑" pitchFamily="34" charset="-122"/>
                  <a:ea typeface="微软雅黑" pitchFamily="34" charset="-122"/>
                  <a:sym typeface="微软雅黑" pitchFamily="34" charset="-122"/>
                </a:rPr>
                <a:t>目</a:t>
              </a:r>
              <a:r>
                <a:rPr lang="zh-CN" altLang="en-US" sz="3200" b="1" dirty="0">
                  <a:solidFill>
                    <a:schemeClr val="bg1">
                      <a:lumMod val="85000"/>
                    </a:schemeClr>
                  </a:solidFill>
                  <a:latin typeface="微软雅黑" pitchFamily="34" charset="-122"/>
                  <a:ea typeface="微软雅黑" pitchFamily="34" charset="-122"/>
                  <a:sym typeface="微软雅黑" pitchFamily="34" charset="-122"/>
                </a:rPr>
                <a:t> </a:t>
              </a:r>
              <a:r>
                <a:rPr lang="zh-CN" altLang="en-US" sz="3200" b="1" dirty="0" smtClean="0">
                  <a:solidFill>
                    <a:srgbClr val="A5A5A5"/>
                  </a:solidFill>
                  <a:latin typeface="微软雅黑" pitchFamily="34" charset="-122"/>
                  <a:ea typeface="微软雅黑" pitchFamily="34" charset="-122"/>
                  <a:sym typeface="微软雅黑" pitchFamily="34" charset="-122"/>
                </a:rPr>
                <a:t>   </a:t>
              </a:r>
              <a:r>
                <a:rPr lang="zh-CN" altLang="en-US" sz="3200" b="1" dirty="0">
                  <a:solidFill>
                    <a:srgbClr val="A5A5A5"/>
                  </a:solidFill>
                  <a:latin typeface="微软雅黑" pitchFamily="34" charset="-122"/>
                  <a:ea typeface="微软雅黑" pitchFamily="34" charset="-122"/>
                  <a:sym typeface="微软雅黑" pitchFamily="34" charset="-122"/>
                </a:rPr>
                <a:t>录</a:t>
              </a:r>
              <a:r>
                <a:rPr lang="zh-CN" altLang="en-US" sz="2400" b="1" dirty="0">
                  <a:solidFill>
                    <a:srgbClr val="A5A5A5"/>
                  </a:solidFill>
                  <a:latin typeface="微软雅黑" pitchFamily="34" charset="-122"/>
                  <a:ea typeface="微软雅黑" pitchFamily="34" charset="-122"/>
                  <a:sym typeface="微软雅黑" pitchFamily="34" charset="-122"/>
                </a:rPr>
                <a:t> </a:t>
              </a:r>
              <a:endParaRPr lang="en-US" altLang="zh-CN" sz="2400" b="1" dirty="0">
                <a:solidFill>
                  <a:srgbClr val="A5A5A5"/>
                </a:solidFill>
                <a:latin typeface="微软雅黑" pitchFamily="34" charset="-122"/>
                <a:ea typeface="微软雅黑" pitchFamily="34" charset="-122"/>
                <a:sym typeface="微软雅黑" pitchFamily="34" charset="-122"/>
              </a:endParaRPr>
            </a:p>
            <a:p>
              <a:pPr algn="ctr">
                <a:lnSpc>
                  <a:spcPct val="120000"/>
                </a:lnSpc>
                <a:buFont typeface="Arial" pitchFamily="34" charset="0"/>
                <a:buNone/>
              </a:pPr>
              <a:r>
                <a:rPr lang="en-US" altLang="zh-CN" sz="1600" dirty="0">
                  <a:solidFill>
                    <a:srgbClr val="BFBFBF"/>
                  </a:solidFill>
                  <a:latin typeface="微软雅黑" pitchFamily="34" charset="-122"/>
                  <a:ea typeface="微软雅黑" pitchFamily="34" charset="-122"/>
                  <a:sym typeface="微软雅黑" pitchFamily="34" charset="-122"/>
                </a:rPr>
                <a:t>Contents</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5"/>
          <p:cNvSpPr>
            <a:spLocks noChangeArrowheads="1"/>
          </p:cNvSpPr>
          <p:nvPr/>
        </p:nvSpPr>
        <p:spPr bwMode="auto">
          <a:xfrm>
            <a:off x="1068503" y="361950"/>
            <a:ext cx="902812"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04</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应用案例</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sp>
        <p:nvSpPr>
          <p:cNvPr id="30" name="椭圆 101"/>
          <p:cNvSpPr>
            <a:spLocks noChangeArrowheads="1"/>
          </p:cNvSpPr>
          <p:nvPr/>
        </p:nvSpPr>
        <p:spPr bwMode="auto">
          <a:xfrm>
            <a:off x="341935" y="333375"/>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1" name="任意多边形 99"/>
          <p:cNvSpPr>
            <a:spLocks noChangeArrowheads="1"/>
          </p:cNvSpPr>
          <p:nvPr/>
        </p:nvSpPr>
        <p:spPr bwMode="auto">
          <a:xfrm>
            <a:off x="450250" y="435569"/>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nvGrpSpPr>
          <p:cNvPr id="2" name="组合 33"/>
          <p:cNvGrpSpPr/>
          <p:nvPr/>
        </p:nvGrpSpPr>
        <p:grpSpPr>
          <a:xfrm>
            <a:off x="341935" y="333375"/>
            <a:ext cx="640779" cy="621784"/>
            <a:chOff x="2448002" y="2381250"/>
            <a:chExt cx="640779" cy="621784"/>
          </a:xfrm>
        </p:grpSpPr>
        <p:sp>
          <p:nvSpPr>
            <p:cNvPr id="36" name="椭圆 96"/>
            <p:cNvSpPr>
              <a:spLocks noChangeArrowheads="1"/>
            </p:cNvSpPr>
            <p:nvPr/>
          </p:nvSpPr>
          <p:spPr bwMode="auto">
            <a:xfrm>
              <a:off x="2448002"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7" name="Freeform 168"/>
            <p:cNvSpPr>
              <a:spLocks noChangeAspect="1" noEditPoints="1" noChangeArrowheads="1"/>
            </p:cNvSpPr>
            <p:nvPr/>
          </p:nvSpPr>
          <p:spPr bwMode="auto">
            <a:xfrm>
              <a:off x="2566558" y="2513707"/>
              <a:ext cx="403667" cy="356870"/>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grpSp>
      <p:grpSp>
        <p:nvGrpSpPr>
          <p:cNvPr id="3" name="组合 19"/>
          <p:cNvGrpSpPr/>
          <p:nvPr/>
        </p:nvGrpSpPr>
        <p:grpSpPr>
          <a:xfrm>
            <a:off x="341934" y="334466"/>
            <a:ext cx="640779" cy="621784"/>
            <a:chOff x="4200417" y="2381250"/>
            <a:chExt cx="640779" cy="621784"/>
          </a:xfrm>
        </p:grpSpPr>
        <p:sp>
          <p:nvSpPr>
            <p:cNvPr id="23" name="椭圆 136"/>
            <p:cNvSpPr>
              <a:spLocks noChangeArrowheads="1"/>
            </p:cNvSpPr>
            <p:nvPr/>
          </p:nvSpPr>
          <p:spPr bwMode="auto">
            <a:xfrm>
              <a:off x="4200417"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8" name="Freeform 129"/>
            <p:cNvSpPr>
              <a:spLocks noChangeAspect="1" noEditPoints="1" noChangeArrowheads="1"/>
            </p:cNvSpPr>
            <p:nvPr/>
          </p:nvSpPr>
          <p:spPr bwMode="auto">
            <a:xfrm>
              <a:off x="4310884" y="2488443"/>
              <a:ext cx="419845" cy="407399"/>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3C5AD"/>
            </a:solidFill>
            <a:ln w="9525">
              <a:noFill/>
              <a:miter lim="800000"/>
            </a:ln>
          </p:spPr>
          <p:txBody>
            <a:bodyPr/>
            <a:lstStyle/>
            <a:p>
              <a:endParaRPr lang="zh-CN" altLang="en-US"/>
            </a:p>
          </p:txBody>
        </p:sp>
      </p:grpSp>
      <p:grpSp>
        <p:nvGrpSpPr>
          <p:cNvPr id="5" name="组合 20"/>
          <p:cNvGrpSpPr/>
          <p:nvPr/>
        </p:nvGrpSpPr>
        <p:grpSpPr>
          <a:xfrm>
            <a:off x="341934" y="334466"/>
            <a:ext cx="640779" cy="621784"/>
            <a:chOff x="5951534" y="2381250"/>
            <a:chExt cx="640779" cy="621784"/>
          </a:xfrm>
        </p:grpSpPr>
        <p:sp>
          <p:nvSpPr>
            <p:cNvPr id="24" name="椭圆 128"/>
            <p:cNvSpPr>
              <a:spLocks noChangeArrowheads="1"/>
            </p:cNvSpPr>
            <p:nvPr/>
          </p:nvSpPr>
          <p:spPr bwMode="auto">
            <a:xfrm>
              <a:off x="5951534"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5" name="任意多边形 93"/>
            <p:cNvSpPr>
              <a:spLocks noChangeArrowheads="1"/>
            </p:cNvSpPr>
            <p:nvPr/>
          </p:nvSpPr>
          <p:spPr bwMode="auto">
            <a:xfrm>
              <a:off x="6037765" y="2519648"/>
              <a:ext cx="449646" cy="326870"/>
            </a:xfrm>
            <a:custGeom>
              <a:avLst/>
              <a:gdLst>
                <a:gd name="T0" fmla="*/ 140202 w 574972"/>
                <a:gd name="T1" fmla="*/ 425381 h 399845"/>
                <a:gd name="T2" fmla="*/ 56128 w 574972"/>
                <a:gd name="T3" fmla="*/ 423650 h 399845"/>
                <a:gd name="T4" fmla="*/ 111645 w 574972"/>
                <a:gd name="T5" fmla="*/ 368511 h 399845"/>
                <a:gd name="T6" fmla="*/ 135136 w 574972"/>
                <a:gd name="T7" fmla="*/ 349421 h 399845"/>
                <a:gd name="T8" fmla="*/ 248318 w 574972"/>
                <a:gd name="T9" fmla="*/ 233722 h 399845"/>
                <a:gd name="T10" fmla="*/ 164244 w 574972"/>
                <a:gd name="T11" fmla="*/ 425382 h 399845"/>
                <a:gd name="T12" fmla="*/ 170039 w 574972"/>
                <a:gd name="T13" fmla="*/ 310006 h 399845"/>
                <a:gd name="T14" fmla="*/ 207411 w 574972"/>
                <a:gd name="T15" fmla="*/ 275791 h 399845"/>
                <a:gd name="T16" fmla="*/ 241580 w 574972"/>
                <a:gd name="T17" fmla="*/ 240341 h 399845"/>
                <a:gd name="T18" fmla="*/ 272360 w 574972"/>
                <a:gd name="T19" fmla="*/ 222804 h 399845"/>
                <a:gd name="T20" fmla="*/ 283957 w 574972"/>
                <a:gd name="T21" fmla="*/ 237614 h 399845"/>
                <a:gd name="T22" fmla="*/ 313854 w 574972"/>
                <a:gd name="T23" fmla="*/ 273065 h 399845"/>
                <a:gd name="T24" fmla="*/ 339481 w 574972"/>
                <a:gd name="T25" fmla="*/ 281246 h 399845"/>
                <a:gd name="T26" fmla="*/ 356433 w 574972"/>
                <a:gd name="T27" fmla="*/ 264805 h 399845"/>
                <a:gd name="T28" fmla="*/ 272360 w 574972"/>
                <a:gd name="T29" fmla="*/ 425381 h 399845"/>
                <a:gd name="T30" fmla="*/ 464550 w 574972"/>
                <a:gd name="T31" fmla="*/ 148272 h 399845"/>
                <a:gd name="T32" fmla="*/ 380476 w 574972"/>
                <a:gd name="T33" fmla="*/ 425381 h 399845"/>
                <a:gd name="T34" fmla="*/ 383526 w 574972"/>
                <a:gd name="T35" fmla="*/ 233182 h 399845"/>
                <a:gd name="T36" fmla="*/ 420298 w 574972"/>
                <a:gd name="T37" fmla="*/ 196707 h 399845"/>
                <a:gd name="T38" fmla="*/ 464550 w 574972"/>
                <a:gd name="T39" fmla="*/ 148272 h 399845"/>
                <a:gd name="T40" fmla="*/ 488639 w 574972"/>
                <a:gd name="T41" fmla="*/ 0 h 399845"/>
                <a:gd name="T42" fmla="*/ 520672 w 574972"/>
                <a:gd name="T43" fmla="*/ 5454 h 399845"/>
                <a:gd name="T44" fmla="*/ 527079 w 574972"/>
                <a:gd name="T45" fmla="*/ 125444 h 399845"/>
                <a:gd name="T46" fmla="*/ 490775 w 574972"/>
                <a:gd name="T47" fmla="*/ 125444 h 399845"/>
                <a:gd name="T48" fmla="*/ 488639 w 574972"/>
                <a:gd name="T49" fmla="*/ 73629 h 399845"/>
                <a:gd name="T50" fmla="*/ 401082 w 574972"/>
                <a:gd name="T51" fmla="*/ 166349 h 399845"/>
                <a:gd name="T52" fmla="*/ 351964 w 574972"/>
                <a:gd name="T53" fmla="*/ 215436 h 399845"/>
                <a:gd name="T54" fmla="*/ 319931 w 574972"/>
                <a:gd name="T55" fmla="*/ 220890 h 399845"/>
                <a:gd name="T56" fmla="*/ 309252 w 574972"/>
                <a:gd name="T57" fmla="*/ 207254 h 399845"/>
                <a:gd name="T58" fmla="*/ 268678 w 574972"/>
                <a:gd name="T59" fmla="*/ 155441 h 399845"/>
                <a:gd name="T60" fmla="*/ 219560 w 574972"/>
                <a:gd name="T61" fmla="*/ 204527 h 399845"/>
                <a:gd name="T62" fmla="*/ 198204 w 574972"/>
                <a:gd name="T63" fmla="*/ 223616 h 399845"/>
                <a:gd name="T64" fmla="*/ 127731 w 574972"/>
                <a:gd name="T65" fmla="*/ 291792 h 399845"/>
                <a:gd name="T66" fmla="*/ 29495 w 574972"/>
                <a:gd name="T67" fmla="*/ 387240 h 399845"/>
                <a:gd name="T68" fmla="*/ 3868 w 574972"/>
                <a:gd name="T69" fmla="*/ 381785 h 399845"/>
                <a:gd name="T70" fmla="*/ 16682 w 574972"/>
                <a:gd name="T71" fmla="*/ 338151 h 399845"/>
                <a:gd name="T72" fmla="*/ 127731 w 574972"/>
                <a:gd name="T73" fmla="*/ 234525 h 399845"/>
                <a:gd name="T74" fmla="*/ 198204 w 574972"/>
                <a:gd name="T75" fmla="*/ 166349 h 399845"/>
                <a:gd name="T76" fmla="*/ 219560 w 574972"/>
                <a:gd name="T77" fmla="*/ 147260 h 399845"/>
                <a:gd name="T78" fmla="*/ 260135 w 574972"/>
                <a:gd name="T79" fmla="*/ 106354 h 399845"/>
                <a:gd name="T80" fmla="*/ 287897 w 574972"/>
                <a:gd name="T81" fmla="*/ 114535 h 399845"/>
                <a:gd name="T82" fmla="*/ 317795 w 574972"/>
                <a:gd name="T83" fmla="*/ 149986 h 399845"/>
                <a:gd name="T84" fmla="*/ 351964 w 574972"/>
                <a:gd name="T85" fmla="*/ 155441 h 399845"/>
                <a:gd name="T86" fmla="*/ 401082 w 574972"/>
                <a:gd name="T87" fmla="*/ 106354 h 399845"/>
                <a:gd name="T88" fmla="*/ 456605 w 574972"/>
                <a:gd name="T89" fmla="*/ 46359 h 399845"/>
                <a:gd name="T90" fmla="*/ 424572 w 574972"/>
                <a:gd name="T91" fmla="*/ 46359 h 399845"/>
                <a:gd name="T92" fmla="*/ 405353 w 574972"/>
                <a:gd name="T93" fmla="*/ 21816 h 399845"/>
                <a:gd name="T94" fmla="*/ 418167 w 574972"/>
                <a:gd name="T95" fmla="*/ 2727 h 399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4972"/>
                <a:gd name="T145" fmla="*/ 0 h 399845"/>
                <a:gd name="T146" fmla="*/ 574972 w 574972"/>
                <a:gd name="T147" fmla="*/ 399845 h 399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C1D842"/>
            </a:solidFill>
            <a:ln w="9525">
              <a:noFill/>
              <a:miter lim="800000"/>
            </a:ln>
          </p:spPr>
          <p:txBody>
            <a:bodyPr/>
            <a:lstStyle/>
            <a:p>
              <a:endParaRPr lang="zh-CN" altLang="en-US"/>
            </a:p>
          </p:txBody>
        </p:sp>
      </p:grpSp>
      <p:sp>
        <p:nvSpPr>
          <p:cNvPr id="29" name="Text Box 10"/>
          <p:cNvSpPr txBox="1">
            <a:spLocks noChangeArrowheads="1"/>
          </p:cNvSpPr>
          <p:nvPr/>
        </p:nvSpPr>
        <p:spPr bwMode="auto">
          <a:xfrm>
            <a:off x="650876" y="1207339"/>
            <a:ext cx="4359274" cy="3511731"/>
          </a:xfrm>
          <a:prstGeom prst="rect">
            <a:avLst/>
          </a:prstGeom>
          <a:noFill/>
          <a:ln w="9525">
            <a:noFill/>
            <a:miter lim="800000"/>
          </a:ln>
          <a:effectLst/>
        </p:spPr>
        <p:txBody>
          <a:bodyPr wrap="square">
            <a:spAutoFit/>
          </a:bodyPr>
          <a:lstStyle/>
          <a:p>
            <a:pPr>
              <a:lnSpc>
                <a:spcPct val="110000"/>
              </a:lnSpc>
            </a:pPr>
            <a:r>
              <a:rPr lang="zh-CN" altLang="en-US" sz="1000" b="1" dirty="0">
                <a:solidFill>
                  <a:srgbClr val="FF0000"/>
                </a:solidFill>
                <a:latin typeface="微软雅黑" pitchFamily="34" charset="-122"/>
                <a:ea typeface="微软雅黑" pitchFamily="34" charset="-122"/>
              </a:rPr>
              <a:t>项目名称</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smtClean="0">
                <a:solidFill>
                  <a:schemeClr val="bg1"/>
                </a:solidFill>
                <a:latin typeface="微软雅黑" pitchFamily="34" charset="-122"/>
                <a:ea typeface="微软雅黑" pitchFamily="34" charset="-122"/>
              </a:rPr>
              <a:t>湖北网众网咖</a:t>
            </a:r>
            <a:endParaRPr lang="en-US" altLang="zh-CN" sz="900" dirty="0" smtClean="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smtClean="0">
                <a:solidFill>
                  <a:srgbClr val="FF0000"/>
                </a:solidFill>
                <a:latin typeface="微软雅黑" pitchFamily="34" charset="-122"/>
                <a:ea typeface="微软雅黑" pitchFamily="34" charset="-122"/>
              </a:rPr>
              <a:t>行业背景</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t>
            </a:r>
            <a:r>
              <a:rPr lang="zh-CN" altLang="en-US" sz="900" dirty="0" smtClean="0">
                <a:solidFill>
                  <a:schemeClr val="bg1"/>
                </a:solidFill>
                <a:latin typeface="微软雅黑" pitchFamily="34" charset="-122"/>
                <a:ea typeface="微软雅黑" pitchFamily="34" charset="-122"/>
              </a:rPr>
              <a:t> 湖北网众网咖， 积极响应文化部的号召。在市场竞争中，向综合上网服务转型。在转型的过程中，对于网络设备的要求非常高。需要万兆整体解决方案来完成。</a:t>
            </a:r>
            <a:r>
              <a:rPr lang="en-US" altLang="zh-CN" sz="900" dirty="0" smtClean="0">
                <a:solidFill>
                  <a:schemeClr val="bg1"/>
                </a:solidFill>
                <a:latin typeface="微软雅黑" pitchFamily="34" charset="-122"/>
                <a:ea typeface="微软雅黑" pitchFamily="34" charset="-122"/>
              </a:rPr>
              <a:t>TG-NET</a:t>
            </a:r>
            <a:r>
              <a:rPr lang="zh-CN" altLang="en-US" sz="900" dirty="0" smtClean="0">
                <a:solidFill>
                  <a:schemeClr val="bg1"/>
                </a:solidFill>
                <a:latin typeface="微软雅黑" pitchFamily="34" charset="-122"/>
                <a:ea typeface="微软雅黑" pitchFamily="34" charset="-122"/>
              </a:rPr>
              <a:t>一直致力于网吧行业，关注网吧行业产业转型。</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t>
            </a:r>
            <a:endParaRPr lang="zh-CN" altLang="en-US" sz="900" dirty="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a:solidFill>
                  <a:srgbClr val="FF0000"/>
                </a:solidFill>
                <a:latin typeface="微软雅黑" pitchFamily="34" charset="-122"/>
                <a:ea typeface="微软雅黑" pitchFamily="34" charset="-122"/>
              </a:rPr>
              <a:t>客户需求</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a</a:t>
            </a:r>
            <a:r>
              <a:rPr lang="zh-CN" altLang="en-US" sz="900" dirty="0" smtClean="0">
                <a:solidFill>
                  <a:schemeClr val="bg1"/>
                </a:solidFill>
                <a:latin typeface="微软雅黑" pitchFamily="34" charset="-122"/>
                <a:ea typeface="微软雅黑" pitchFamily="34" charset="-122"/>
              </a:rPr>
              <a:t>. 降低线路故障；</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b</a:t>
            </a:r>
            <a:r>
              <a:rPr lang="zh-CN" altLang="en-US" sz="900" dirty="0" smtClean="0">
                <a:solidFill>
                  <a:schemeClr val="bg1"/>
                </a:solidFill>
                <a:latin typeface="微软雅黑" pitchFamily="34" charset="-122"/>
                <a:ea typeface="微软雅黑" pitchFamily="34" charset="-122"/>
              </a:rPr>
              <a:t>.提供全方位无线解决方案；</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c</a:t>
            </a:r>
            <a:r>
              <a:rPr lang="zh-CN" altLang="en-US" sz="900" dirty="0" smtClean="0">
                <a:solidFill>
                  <a:schemeClr val="bg1"/>
                </a:solidFill>
                <a:latin typeface="微软雅黑" pitchFamily="34" charset="-122"/>
                <a:ea typeface="微软雅黑" pitchFamily="34" charset="-122"/>
              </a:rPr>
              <a:t>.目前网吧都使用无盘架构；</a:t>
            </a: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900" dirty="0">
                <a:solidFill>
                  <a:schemeClr val="bg1"/>
                </a:solidFill>
                <a:latin typeface="微软雅黑" pitchFamily="34" charset="-122"/>
                <a:ea typeface="微软雅黑" pitchFamily="34" charset="-122"/>
              </a:rPr>
              <a:t>     d.整个网络系统需要有灵活的升级和扩容能力，以保证整个未来扩容的需要。</a:t>
            </a:r>
            <a:endParaRPr lang="zh-CN" altLang="en-US" sz="900" dirty="0">
              <a:solidFill>
                <a:schemeClr val="bg1"/>
              </a:solidFill>
              <a:latin typeface="微软雅黑" pitchFamily="34" charset="-122"/>
              <a:ea typeface="微软雅黑" pitchFamily="34" charset="-122"/>
            </a:endParaRPr>
          </a:p>
          <a:p>
            <a:pPr>
              <a:lnSpc>
                <a:spcPct val="110000"/>
              </a:lnSpc>
            </a:pPr>
            <a:endParaRPr lang="zh-CN" altLang="en-US" sz="900" dirty="0">
              <a:solidFill>
                <a:schemeClr val="bg1"/>
              </a:solidFill>
              <a:latin typeface="微软雅黑" pitchFamily="34" charset="-122"/>
              <a:ea typeface="微软雅黑" pitchFamily="34" charset="-122"/>
            </a:endParaRPr>
          </a:p>
          <a:p>
            <a:pPr>
              <a:lnSpc>
                <a:spcPct val="110000"/>
              </a:lnSpc>
            </a:pPr>
            <a:r>
              <a:rPr lang="zh-CN" altLang="en-US" sz="1000" b="1" dirty="0">
                <a:solidFill>
                  <a:srgbClr val="FF0000"/>
                </a:solidFill>
                <a:latin typeface="微软雅黑" pitchFamily="34" charset="-122"/>
                <a:ea typeface="微软雅黑" pitchFamily="34" charset="-122"/>
              </a:rPr>
              <a:t>方案效果</a:t>
            </a:r>
            <a:endParaRPr lang="zh-CN" altLang="en-US" sz="1000" b="1" dirty="0">
              <a:solidFill>
                <a:srgbClr val="FF0000"/>
              </a:solidFill>
              <a:latin typeface="微软雅黑" pitchFamily="34" charset="-122"/>
              <a:ea typeface="微软雅黑" pitchFamily="34" charset="-122"/>
            </a:endParaRPr>
          </a:p>
          <a:p>
            <a:pPr>
              <a:lnSpc>
                <a:spcPct val="110000"/>
              </a:lnSpc>
            </a:pPr>
            <a:r>
              <a:rPr lang="zh-CN" altLang="en-US" sz="900" dirty="0" smtClean="0">
                <a:solidFill>
                  <a:schemeClr val="bg1"/>
                </a:solidFill>
                <a:latin typeface="微软雅黑" pitchFamily="34" charset="-122"/>
                <a:ea typeface="微软雅黑" pitchFamily="34" charset="-122"/>
              </a:rPr>
              <a:t>        </a:t>
            </a:r>
            <a:r>
              <a:rPr lang="en-US" altLang="zh-CN" sz="900" dirty="0" smtClean="0">
                <a:solidFill>
                  <a:schemeClr val="bg1"/>
                </a:solidFill>
                <a:latin typeface="微软雅黑" pitchFamily="34" charset="-122"/>
                <a:ea typeface="微软雅黑" pitchFamily="34" charset="-122"/>
              </a:rPr>
              <a:t>1.</a:t>
            </a:r>
            <a:r>
              <a:rPr lang="zh-CN" altLang="en-US" sz="900" dirty="0" smtClean="0">
                <a:solidFill>
                  <a:schemeClr val="bg1"/>
                </a:solidFill>
                <a:latin typeface="微软雅黑" pitchFamily="34" charset="-122"/>
                <a:ea typeface="微软雅黑" pitchFamily="34" charset="-122"/>
              </a:rPr>
              <a:t>环状网络，减少网络层次</a:t>
            </a:r>
            <a:r>
              <a:rPr lang="en-US" altLang="zh-CN" sz="900" dirty="0" smtClean="0">
                <a:solidFill>
                  <a:schemeClr val="bg1"/>
                </a:solidFill>
                <a:latin typeface="微软雅黑" pitchFamily="34" charset="-122"/>
                <a:ea typeface="微软雅黑" pitchFamily="34" charset="-122"/>
              </a:rPr>
              <a:t>,</a:t>
            </a:r>
            <a:r>
              <a:rPr lang="zh-CN" altLang="en-US" sz="900" dirty="0" smtClean="0">
                <a:solidFill>
                  <a:schemeClr val="bg1"/>
                </a:solidFill>
                <a:latin typeface="微软雅黑" pitchFamily="34" charset="-122"/>
                <a:ea typeface="微软雅黑" pitchFamily="34" charset="-122"/>
              </a:rPr>
              <a:t>提升数据转发效率；工业级环网协议，零延时，零丢包；线路故障，设备自主愈合，毫秒级倒换，稳定卓越。</a:t>
            </a:r>
            <a:br>
              <a:rPr lang="zh-CN" altLang="en-US" sz="900" dirty="0" smtClean="0">
                <a:solidFill>
                  <a:schemeClr val="bg1"/>
                </a:solidFill>
                <a:latin typeface="微软雅黑" pitchFamily="34" charset="-122"/>
                <a:ea typeface="微软雅黑" pitchFamily="34" charset="-122"/>
              </a:rPr>
            </a:br>
            <a:r>
              <a:rPr lang="zh-CN" altLang="en-US" sz="900" dirty="0" smtClean="0">
                <a:solidFill>
                  <a:schemeClr val="bg1"/>
                </a:solidFill>
                <a:latin typeface="微软雅黑" pitchFamily="34" charset="-122"/>
                <a:ea typeface="微软雅黑" pitchFamily="34" charset="-122"/>
              </a:rPr>
              <a:t>          </a:t>
            </a:r>
            <a:r>
              <a:rPr lang="en-US" altLang="zh-CN" sz="900" dirty="0" smtClean="0">
                <a:solidFill>
                  <a:schemeClr val="bg1"/>
                </a:solidFill>
                <a:latin typeface="微软雅黑" pitchFamily="34" charset="-122"/>
                <a:ea typeface="微软雅黑" pitchFamily="34" charset="-122"/>
              </a:rPr>
              <a:t>2.</a:t>
            </a:r>
            <a:r>
              <a:rPr lang="zh-CN" altLang="en-US" sz="900" dirty="0" smtClean="0">
                <a:solidFill>
                  <a:schemeClr val="bg1"/>
                </a:solidFill>
                <a:latin typeface="微软雅黑" pitchFamily="34" charset="-122"/>
                <a:ea typeface="微软雅黑" pitchFamily="34" charset="-122"/>
              </a:rPr>
              <a:t>目前网吧都使用无盘架构，让无盘服务器均衡分布在各台环网交换机下，可以避免单台交换机负载过高，减少网络数据负载压力。</a:t>
            </a:r>
            <a:br>
              <a:rPr lang="zh-CN" altLang="en-US" sz="900" dirty="0" smtClean="0">
                <a:solidFill>
                  <a:schemeClr val="bg1"/>
                </a:solidFill>
                <a:latin typeface="微软雅黑" pitchFamily="34" charset="-122"/>
                <a:ea typeface="微软雅黑" pitchFamily="34" charset="-122"/>
              </a:rPr>
            </a:br>
            <a:r>
              <a:rPr lang="zh-CN" altLang="en-US" sz="900" dirty="0" smtClean="0">
                <a:solidFill>
                  <a:schemeClr val="bg1"/>
                </a:solidFill>
                <a:latin typeface="微软雅黑" pitchFamily="34" charset="-122"/>
                <a:ea typeface="微软雅黑" pitchFamily="34" charset="-122"/>
              </a:rPr>
              <a:t>         </a:t>
            </a:r>
            <a:r>
              <a:rPr lang="en-US" altLang="zh-CN" sz="900" dirty="0" smtClean="0">
                <a:solidFill>
                  <a:schemeClr val="bg1"/>
                </a:solidFill>
                <a:latin typeface="微软雅黑" pitchFamily="34" charset="-122"/>
                <a:ea typeface="微软雅黑" pitchFamily="34" charset="-122"/>
              </a:rPr>
              <a:t>3.</a:t>
            </a:r>
            <a:r>
              <a:rPr lang="zh-CN" altLang="en-US" sz="900" dirty="0" smtClean="0">
                <a:solidFill>
                  <a:schemeClr val="bg1"/>
                </a:solidFill>
                <a:latin typeface="微软雅黑" pitchFamily="34" charset="-122"/>
                <a:ea typeface="微软雅黑" pitchFamily="34" charset="-122"/>
              </a:rPr>
              <a:t>现在的网吧客户机终端系统已经从原来的</a:t>
            </a:r>
            <a:r>
              <a:rPr lang="en-US" altLang="zh-CN" sz="900" dirty="0" smtClean="0">
                <a:solidFill>
                  <a:schemeClr val="bg1"/>
                </a:solidFill>
                <a:latin typeface="微软雅黑" pitchFamily="34" charset="-122"/>
                <a:ea typeface="微软雅黑" pitchFamily="34" charset="-122"/>
              </a:rPr>
              <a:t>XP</a:t>
            </a:r>
            <a:r>
              <a:rPr lang="zh-CN" altLang="en-US" sz="900" dirty="0" smtClean="0">
                <a:solidFill>
                  <a:schemeClr val="bg1"/>
                </a:solidFill>
                <a:latin typeface="微软雅黑" pitchFamily="34" charset="-122"/>
                <a:ea typeface="微软雅黑" pitchFamily="34" charset="-122"/>
              </a:rPr>
              <a:t>系统更换成</a:t>
            </a:r>
            <a:r>
              <a:rPr lang="en-US" altLang="zh-CN" sz="900" dirty="0" smtClean="0">
                <a:solidFill>
                  <a:schemeClr val="bg1"/>
                </a:solidFill>
                <a:latin typeface="微软雅黑" pitchFamily="34" charset="-122"/>
                <a:ea typeface="微软雅黑" pitchFamily="34" charset="-122"/>
              </a:rPr>
              <a:t>Win7</a:t>
            </a:r>
            <a:r>
              <a:rPr lang="zh-CN" altLang="en-US" sz="900" dirty="0" smtClean="0">
                <a:solidFill>
                  <a:schemeClr val="bg1"/>
                </a:solidFill>
                <a:latin typeface="微软雅黑" pitchFamily="34" charset="-122"/>
                <a:ea typeface="微软雅黑" pitchFamily="34" charset="-122"/>
              </a:rPr>
              <a:t>系统，这样就给带宽提供了更高的要求，网络内网之间，使用</a:t>
            </a:r>
            <a:r>
              <a:rPr lang="en-US" altLang="zh-CN" sz="900" dirty="0" smtClean="0">
                <a:solidFill>
                  <a:schemeClr val="bg1"/>
                </a:solidFill>
                <a:latin typeface="微软雅黑" pitchFamily="34" charset="-122"/>
                <a:ea typeface="微软雅黑" pitchFamily="34" charset="-122"/>
              </a:rPr>
              <a:t>10G</a:t>
            </a:r>
            <a:r>
              <a:rPr lang="zh-CN" altLang="en-US" sz="900" dirty="0" smtClean="0">
                <a:solidFill>
                  <a:schemeClr val="bg1"/>
                </a:solidFill>
                <a:latin typeface="微软雅黑" pitchFamily="34" charset="-122"/>
                <a:ea typeface="微软雅黑" pitchFamily="34" charset="-122"/>
              </a:rPr>
              <a:t>的内网带宽解决这问题。</a:t>
            </a:r>
            <a:endParaRPr lang="zh-CN" altLang="en-US" sz="900" dirty="0">
              <a:solidFill>
                <a:schemeClr val="bg1"/>
              </a:solidFill>
              <a:latin typeface="微软雅黑" pitchFamily="34" charset="-122"/>
              <a:ea typeface="微软雅黑" pitchFamily="34" charset="-122"/>
            </a:endParaRPr>
          </a:p>
        </p:txBody>
      </p:sp>
      <p:sp>
        <p:nvSpPr>
          <p:cNvPr id="34" name="椭圆 33"/>
          <p:cNvSpPr/>
          <p:nvPr/>
        </p:nvSpPr>
        <p:spPr>
          <a:xfrm>
            <a:off x="6105525" y="1162050"/>
            <a:ext cx="514350"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466" name="Picture 2" descr="http://www.tg-net.cn/UploadFiles/Image/2014-11/CE_20141113160322210.jpg"/>
          <p:cNvPicPr>
            <a:picLocks noChangeAspect="1" noChangeArrowheads="1"/>
          </p:cNvPicPr>
          <p:nvPr/>
        </p:nvPicPr>
        <p:blipFill>
          <a:blip r:embed="rId2" cstate="print"/>
          <a:srcRect/>
          <a:stretch>
            <a:fillRect/>
          </a:stretch>
        </p:blipFill>
        <p:spPr bwMode="auto">
          <a:xfrm>
            <a:off x="5594361" y="609600"/>
            <a:ext cx="2638991" cy="2364536"/>
          </a:xfrm>
          <a:prstGeom prst="rect">
            <a:avLst/>
          </a:prstGeom>
          <a:noFill/>
        </p:spPr>
      </p:pic>
      <p:pic>
        <p:nvPicPr>
          <p:cNvPr id="62468" name="Picture 4" descr="http://www.tg-net.cn/UploadFiles/Image/2014-11/CE_20141113155813821.jpg"/>
          <p:cNvPicPr>
            <a:picLocks noChangeAspect="1" noChangeArrowheads="1"/>
          </p:cNvPicPr>
          <p:nvPr/>
        </p:nvPicPr>
        <p:blipFill>
          <a:blip r:embed="rId3" cstate="print"/>
          <a:srcRect/>
          <a:stretch>
            <a:fillRect/>
          </a:stretch>
        </p:blipFill>
        <p:spPr bwMode="auto">
          <a:xfrm>
            <a:off x="5594361" y="2845053"/>
            <a:ext cx="2634431" cy="1743993"/>
          </a:xfrm>
          <a:prstGeom prst="rect">
            <a:avLst/>
          </a:prstGeom>
          <a:noFill/>
        </p:spPr>
      </p:pic>
      <p:sp>
        <p:nvSpPr>
          <p:cNvPr id="21" name="椭圆 20"/>
          <p:cNvSpPr/>
          <p:nvPr/>
        </p:nvSpPr>
        <p:spPr>
          <a:xfrm>
            <a:off x="5838825" y="1061025"/>
            <a:ext cx="685800" cy="472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5"/>
          <p:cNvSpPr>
            <a:spLocks noChangeArrowheads="1"/>
          </p:cNvSpPr>
          <p:nvPr/>
        </p:nvSpPr>
        <p:spPr bwMode="auto">
          <a:xfrm>
            <a:off x="1068503" y="361950"/>
            <a:ext cx="902812"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05</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关于我们</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sp>
        <p:nvSpPr>
          <p:cNvPr id="30" name="椭圆 101"/>
          <p:cNvSpPr>
            <a:spLocks noChangeArrowheads="1"/>
          </p:cNvSpPr>
          <p:nvPr/>
        </p:nvSpPr>
        <p:spPr bwMode="auto">
          <a:xfrm>
            <a:off x="341935" y="333375"/>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1" name="任意多边形 99"/>
          <p:cNvSpPr>
            <a:spLocks noChangeArrowheads="1"/>
          </p:cNvSpPr>
          <p:nvPr/>
        </p:nvSpPr>
        <p:spPr bwMode="auto">
          <a:xfrm>
            <a:off x="450250" y="435569"/>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nvGrpSpPr>
          <p:cNvPr id="7" name="组合 33"/>
          <p:cNvGrpSpPr/>
          <p:nvPr/>
        </p:nvGrpSpPr>
        <p:grpSpPr>
          <a:xfrm>
            <a:off x="341935" y="333375"/>
            <a:ext cx="640779" cy="621784"/>
            <a:chOff x="2448002" y="2381250"/>
            <a:chExt cx="640779" cy="621784"/>
          </a:xfrm>
        </p:grpSpPr>
        <p:sp>
          <p:nvSpPr>
            <p:cNvPr id="36" name="椭圆 96"/>
            <p:cNvSpPr>
              <a:spLocks noChangeArrowheads="1"/>
            </p:cNvSpPr>
            <p:nvPr/>
          </p:nvSpPr>
          <p:spPr bwMode="auto">
            <a:xfrm>
              <a:off x="2448002"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7" name="Freeform 168"/>
            <p:cNvSpPr>
              <a:spLocks noChangeAspect="1" noEditPoints="1" noChangeArrowheads="1"/>
            </p:cNvSpPr>
            <p:nvPr/>
          </p:nvSpPr>
          <p:spPr bwMode="auto">
            <a:xfrm>
              <a:off x="2566558" y="2513707"/>
              <a:ext cx="403667" cy="356870"/>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grpSp>
      <p:grpSp>
        <p:nvGrpSpPr>
          <p:cNvPr id="8" name="组合 19"/>
          <p:cNvGrpSpPr/>
          <p:nvPr/>
        </p:nvGrpSpPr>
        <p:grpSpPr>
          <a:xfrm>
            <a:off x="341934" y="334466"/>
            <a:ext cx="640779" cy="621784"/>
            <a:chOff x="4200417" y="2381250"/>
            <a:chExt cx="640779" cy="621784"/>
          </a:xfrm>
        </p:grpSpPr>
        <p:sp>
          <p:nvSpPr>
            <p:cNvPr id="23" name="椭圆 136"/>
            <p:cNvSpPr>
              <a:spLocks noChangeArrowheads="1"/>
            </p:cNvSpPr>
            <p:nvPr/>
          </p:nvSpPr>
          <p:spPr bwMode="auto">
            <a:xfrm>
              <a:off x="4200417"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8" name="Freeform 129"/>
            <p:cNvSpPr>
              <a:spLocks noChangeAspect="1" noEditPoints="1" noChangeArrowheads="1"/>
            </p:cNvSpPr>
            <p:nvPr/>
          </p:nvSpPr>
          <p:spPr bwMode="auto">
            <a:xfrm>
              <a:off x="4310884" y="2488443"/>
              <a:ext cx="419845" cy="407399"/>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3C5AD"/>
            </a:solidFill>
            <a:ln w="9525">
              <a:noFill/>
              <a:miter lim="800000"/>
            </a:ln>
          </p:spPr>
          <p:txBody>
            <a:bodyPr/>
            <a:lstStyle/>
            <a:p>
              <a:endParaRPr lang="zh-CN" altLang="en-US"/>
            </a:p>
          </p:txBody>
        </p:sp>
      </p:grpSp>
      <p:grpSp>
        <p:nvGrpSpPr>
          <p:cNvPr id="20" name="组合 22"/>
          <p:cNvGrpSpPr/>
          <p:nvPr/>
        </p:nvGrpSpPr>
        <p:grpSpPr>
          <a:xfrm>
            <a:off x="341934" y="334466"/>
            <a:ext cx="640779" cy="621784"/>
            <a:chOff x="7703948" y="2381250"/>
            <a:chExt cx="640779" cy="621784"/>
          </a:xfrm>
        </p:grpSpPr>
        <p:sp>
          <p:nvSpPr>
            <p:cNvPr id="21" name="椭圆 100"/>
            <p:cNvSpPr>
              <a:spLocks noChangeArrowheads="1"/>
            </p:cNvSpPr>
            <p:nvPr/>
          </p:nvSpPr>
          <p:spPr bwMode="auto">
            <a:xfrm>
              <a:off x="7703948"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24" name="Freeform 228"/>
            <p:cNvSpPr>
              <a:spLocks noEditPoints="1" noChangeArrowheads="1"/>
            </p:cNvSpPr>
            <p:nvPr/>
          </p:nvSpPr>
          <p:spPr bwMode="auto">
            <a:xfrm>
              <a:off x="7883277" y="2510748"/>
              <a:ext cx="282123" cy="362789"/>
            </a:xfrm>
            <a:custGeom>
              <a:avLst/>
              <a:gdLst>
                <a:gd name="T0" fmla="*/ 2147483646 w 52"/>
                <a:gd name="T1" fmla="*/ 2147483646 h 69"/>
                <a:gd name="T2" fmla="*/ 2147483646 w 52"/>
                <a:gd name="T3" fmla="*/ 2147483646 h 69"/>
                <a:gd name="T4" fmla="*/ 2147483646 w 52"/>
                <a:gd name="T5" fmla="*/ 2147483646 h 69"/>
                <a:gd name="T6" fmla="*/ 2147483646 w 52"/>
                <a:gd name="T7" fmla="*/ 2147483646 h 69"/>
                <a:gd name="T8" fmla="*/ 2147483646 w 52"/>
                <a:gd name="T9" fmla="*/ 2147483646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2147483646 w 52"/>
                <a:gd name="T21" fmla="*/ 2147483646 h 69"/>
                <a:gd name="T22" fmla="*/ 0 w 52"/>
                <a:gd name="T23" fmla="*/ 2147483646 h 69"/>
                <a:gd name="T24" fmla="*/ 2147483646 w 52"/>
                <a:gd name="T25" fmla="*/ 2147483646 h 69"/>
                <a:gd name="T26" fmla="*/ 2147483646 w 52"/>
                <a:gd name="T27" fmla="*/ 2147483646 h 69"/>
                <a:gd name="T28" fmla="*/ 2147483646 w 52"/>
                <a:gd name="T29" fmla="*/ 2147483646 h 69"/>
                <a:gd name="T30" fmla="*/ 2147483646 w 52"/>
                <a:gd name="T31" fmla="*/ 2147483646 h 69"/>
                <a:gd name="T32" fmla="*/ 2147483646 w 52"/>
                <a:gd name="T33" fmla="*/ 2147483646 h 69"/>
                <a:gd name="T34" fmla="*/ 2147483646 w 52"/>
                <a:gd name="T35" fmla="*/ 2147483646 h 69"/>
                <a:gd name="T36" fmla="*/ 2147483646 w 52"/>
                <a:gd name="T37" fmla="*/ 2147483646 h 69"/>
                <a:gd name="T38" fmla="*/ 2147483646 w 52"/>
                <a:gd name="T39" fmla="*/ 2147483646 h 69"/>
                <a:gd name="T40" fmla="*/ 2147483646 w 52"/>
                <a:gd name="T41" fmla="*/ 2147483646 h 69"/>
                <a:gd name="T42" fmla="*/ 2147483646 w 52"/>
                <a:gd name="T43" fmla="*/ 2147483646 h 69"/>
                <a:gd name="T44" fmla="*/ 2147483646 w 52"/>
                <a:gd name="T45" fmla="*/ 2147483646 h 69"/>
                <a:gd name="T46" fmla="*/ 2147483646 w 52"/>
                <a:gd name="T47" fmla="*/ 2147483646 h 69"/>
                <a:gd name="T48" fmla="*/ 2147483646 w 52"/>
                <a:gd name="T49" fmla="*/ 2147483646 h 69"/>
                <a:gd name="T50" fmla="*/ 2147483646 w 52"/>
                <a:gd name="T51" fmla="*/ 2147483646 h 69"/>
                <a:gd name="T52" fmla="*/ 2147483646 w 52"/>
                <a:gd name="T53" fmla="*/ 2147483646 h 69"/>
                <a:gd name="T54" fmla="*/ 2147483646 w 52"/>
                <a:gd name="T55" fmla="*/ 2147483646 h 69"/>
                <a:gd name="T56" fmla="*/ 2147483646 w 52"/>
                <a:gd name="T57" fmla="*/ 2147483646 h 69"/>
                <a:gd name="T58" fmla="*/ 2147483646 w 52"/>
                <a:gd name="T59" fmla="*/ 2147483646 h 69"/>
                <a:gd name="T60" fmla="*/ 2147483646 w 52"/>
                <a:gd name="T61" fmla="*/ 2147483646 h 69"/>
                <a:gd name="T62" fmla="*/ 2147483646 w 52"/>
                <a:gd name="T63" fmla="*/ 2147483646 h 69"/>
                <a:gd name="T64" fmla="*/ 2147483646 w 52"/>
                <a:gd name="T65" fmla="*/ 0 h 69"/>
                <a:gd name="T66" fmla="*/ 2147483646 w 52"/>
                <a:gd name="T67" fmla="*/ 2147483646 h 69"/>
                <a:gd name="T68" fmla="*/ 2147483646 w 52"/>
                <a:gd name="T69" fmla="*/ 2147483646 h 69"/>
                <a:gd name="T70" fmla="*/ 2147483646 w 52"/>
                <a:gd name="T71" fmla="*/ 2147483646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69"/>
                <a:gd name="T110" fmla="*/ 52 w 52"/>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rgbClr val="F4CE3F"/>
            </a:solidFill>
            <a:ln w="9525">
              <a:noFill/>
              <a:miter lim="800000"/>
            </a:ln>
          </p:spPr>
          <p:txBody>
            <a:bodyPr/>
            <a:lstStyle/>
            <a:p>
              <a:endParaRPr lang="zh-CN" altLang="en-US"/>
            </a:p>
          </p:txBody>
        </p:sp>
      </p:grpSp>
      <p:sp>
        <p:nvSpPr>
          <p:cNvPr id="29" name="Text Box 10"/>
          <p:cNvSpPr txBox="1">
            <a:spLocks noChangeArrowheads="1"/>
          </p:cNvSpPr>
          <p:nvPr/>
        </p:nvSpPr>
        <p:spPr bwMode="auto">
          <a:xfrm>
            <a:off x="654912" y="1518241"/>
            <a:ext cx="4426045" cy="2751522"/>
          </a:xfrm>
          <a:prstGeom prst="rect">
            <a:avLst/>
          </a:prstGeom>
          <a:noFill/>
          <a:ln w="9525">
            <a:noFill/>
            <a:miter lim="800000"/>
          </a:ln>
        </p:spPr>
        <p:txBody>
          <a:bodyPr wrap="square">
            <a:spAutoFit/>
          </a:bodyPr>
          <a:lstStyle/>
          <a:p>
            <a:pPr>
              <a:lnSpc>
                <a:spcPct val="160000"/>
              </a:lnSpc>
            </a:pPr>
            <a:r>
              <a:rPr lang="zh-CN" altLang="en-US" sz="900" dirty="0">
                <a:solidFill>
                  <a:schemeClr val="bg1"/>
                </a:solidFill>
                <a:latin typeface="微软雅黑" pitchFamily="34" charset="-122"/>
                <a:ea typeface="微软雅黑" pitchFamily="34" charset="-122"/>
              </a:rPr>
              <a:t>        深圳市万网博通科技有限公司（TG-NET），是中国领先的网络通讯设备供应商。</a:t>
            </a:r>
            <a:endParaRPr lang="zh-CN" altLang="en-US" sz="900" dirty="0">
              <a:solidFill>
                <a:schemeClr val="bg1"/>
              </a:solidFill>
              <a:latin typeface="微软雅黑" pitchFamily="34" charset="-122"/>
              <a:ea typeface="微软雅黑" pitchFamily="34" charset="-122"/>
            </a:endParaRPr>
          </a:p>
          <a:p>
            <a:pPr>
              <a:lnSpc>
                <a:spcPct val="160000"/>
              </a:lnSpc>
            </a:pPr>
            <a:endParaRPr lang="zh-CN" altLang="en-US" sz="900" dirty="0">
              <a:solidFill>
                <a:schemeClr val="bg1"/>
              </a:solidFill>
              <a:latin typeface="微软雅黑" pitchFamily="34" charset="-122"/>
              <a:ea typeface="微软雅黑" pitchFamily="34" charset="-122"/>
            </a:endParaRPr>
          </a:p>
          <a:p>
            <a:pPr>
              <a:lnSpc>
                <a:spcPct val="160000"/>
              </a:lnSpc>
            </a:pPr>
            <a:r>
              <a:rPr lang="zh-CN" altLang="en-US" sz="900" dirty="0">
                <a:solidFill>
                  <a:schemeClr val="bg1"/>
                </a:solidFill>
                <a:latin typeface="微软雅黑" pitchFamily="34" charset="-122"/>
                <a:ea typeface="微软雅黑" pitchFamily="34" charset="-122"/>
              </a:rPr>
              <a:t>        TG-NET总部位于中国广东深圳，在深圳和上海设有二个研发中心，主要研发和生产以太网交换机、POE供电产品、路由器、无线产品、网络安全产品等。TG-NET始终聚焦IP技术领域创新进步，每年将销售额的15％以上用于研发投入。以覆盖IP网络、IP安全和IP管理的产品线为积累形成以下一代数据中心解决方案和基础网络解决方案为核心的新一代互联网解决方案，并迅速得到广泛应用。TG-NET秉承“成就客户、奋斗为先、自我批判、至诚守信、开放进取、团队合作”的核心价值观。不断开拓进取，精益求精，建立健全质量管理体系和企业文化体系，持续探索研发数据中心、云计算、移动互联网、新兴通信方式等领域的新科技，致力成为业界杰出的下一代数据中心和云计算解决方案供应商。</a:t>
            </a:r>
          </a:p>
        </p:txBody>
      </p:sp>
      <p:sp>
        <p:nvSpPr>
          <p:cNvPr id="35" name="Text Box 12"/>
          <p:cNvSpPr txBox="1">
            <a:spLocks noChangeArrowheads="1"/>
          </p:cNvSpPr>
          <p:nvPr/>
        </p:nvSpPr>
        <p:spPr bwMode="auto">
          <a:xfrm>
            <a:off x="5522999" y="4336904"/>
            <a:ext cx="595035" cy="215444"/>
          </a:xfrm>
          <a:prstGeom prst="rect">
            <a:avLst/>
          </a:prstGeom>
          <a:noFill/>
          <a:ln w="9525">
            <a:noFill/>
            <a:miter lim="800000"/>
          </a:ln>
        </p:spPr>
        <p:txBody>
          <a:bodyPr wrap="none">
            <a:spAutoFit/>
          </a:bodyPr>
          <a:lstStyle/>
          <a:p>
            <a:r>
              <a:rPr lang="zh-CN" altLang="en-US" sz="800" b="1" dirty="0">
                <a:solidFill>
                  <a:srgbClr val="FF0000"/>
                </a:solidFill>
                <a:latin typeface="微软雅黑" pitchFamily="34" charset="-122"/>
                <a:ea typeface="微软雅黑" pitchFamily="34" charset="-122"/>
              </a:rPr>
              <a:t>资质荣誉</a:t>
            </a:r>
          </a:p>
        </p:txBody>
      </p:sp>
      <p:pic>
        <p:nvPicPr>
          <p:cNvPr id="1026" name="Picture 2"/>
          <p:cNvPicPr>
            <a:picLocks noChangeAspect="1" noChangeArrowheads="1"/>
          </p:cNvPicPr>
          <p:nvPr/>
        </p:nvPicPr>
        <p:blipFill>
          <a:blip r:embed="rId2" cstate="print"/>
          <a:srcRect/>
          <a:stretch>
            <a:fillRect/>
          </a:stretch>
        </p:blipFill>
        <p:spPr bwMode="auto">
          <a:xfrm>
            <a:off x="5626503" y="772527"/>
            <a:ext cx="2550777" cy="3505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26365" y="900642"/>
            <a:ext cx="8278813" cy="1301641"/>
            <a:chOff x="397643" y="1104528"/>
            <a:chExt cx="8278813" cy="1663803"/>
          </a:xfrm>
        </p:grpSpPr>
        <p:grpSp>
          <p:nvGrpSpPr>
            <p:cNvPr id="12" name="组合 11"/>
            <p:cNvGrpSpPr/>
            <p:nvPr/>
          </p:nvGrpSpPr>
          <p:grpSpPr>
            <a:xfrm>
              <a:off x="397643" y="1104528"/>
              <a:ext cx="8278813" cy="1663803"/>
              <a:chOff x="-36512" y="1707654"/>
              <a:chExt cx="9151939" cy="2023843"/>
            </a:xfrm>
          </p:grpSpPr>
          <p:sp>
            <p:nvSpPr>
              <p:cNvPr id="4" name="任意多边形 3"/>
              <p:cNvSpPr/>
              <p:nvPr/>
            </p:nvSpPr>
            <p:spPr>
              <a:xfrm>
                <a:off x="-20636" y="1707654"/>
                <a:ext cx="1203325" cy="1847850"/>
              </a:xfrm>
              <a:custGeom>
                <a:avLst/>
                <a:gdLst>
                  <a:gd name="connsiteX0" fmla="*/ 906780 w 1226820"/>
                  <a:gd name="connsiteY0" fmla="*/ 0 h 2926080"/>
                  <a:gd name="connsiteX1" fmla="*/ 1226820 w 1226820"/>
                  <a:gd name="connsiteY1" fmla="*/ 2926080 h 2926080"/>
                  <a:gd name="connsiteX2" fmla="*/ 22860 w 1226820"/>
                  <a:gd name="connsiteY2" fmla="*/ 2049780 h 2926080"/>
                  <a:gd name="connsiteX3" fmla="*/ 0 w 1226820"/>
                  <a:gd name="connsiteY3" fmla="*/ 1036320 h 2926080"/>
                  <a:gd name="connsiteX4" fmla="*/ 906780 w 1226820"/>
                  <a:gd name="connsiteY4" fmla="*/ 0 h 2926080"/>
                  <a:gd name="connsiteX0-1" fmla="*/ 929640 w 1226820"/>
                  <a:gd name="connsiteY0-2" fmla="*/ 0 h 2948940"/>
                  <a:gd name="connsiteX1-3" fmla="*/ 1226820 w 1226820"/>
                  <a:gd name="connsiteY1-4" fmla="*/ 2948940 h 2948940"/>
                  <a:gd name="connsiteX2-5" fmla="*/ 22860 w 1226820"/>
                  <a:gd name="connsiteY2-6" fmla="*/ 2072640 h 2948940"/>
                  <a:gd name="connsiteX3-7" fmla="*/ 0 w 1226820"/>
                  <a:gd name="connsiteY3-8" fmla="*/ 1059180 h 2948940"/>
                  <a:gd name="connsiteX4-9" fmla="*/ 929640 w 1226820"/>
                  <a:gd name="connsiteY4-10" fmla="*/ 0 h 2948940"/>
                  <a:gd name="connsiteX0-11" fmla="*/ 906780 w 1203960"/>
                  <a:gd name="connsiteY0-12" fmla="*/ 0 h 2948940"/>
                  <a:gd name="connsiteX1-13" fmla="*/ 1203960 w 1203960"/>
                  <a:gd name="connsiteY1-14" fmla="*/ 2948940 h 2948940"/>
                  <a:gd name="connsiteX2-15" fmla="*/ 0 w 1203960"/>
                  <a:gd name="connsiteY2-16" fmla="*/ 2072640 h 2948940"/>
                  <a:gd name="connsiteX3-17" fmla="*/ 30480 w 1203960"/>
                  <a:gd name="connsiteY3-18" fmla="*/ 1135380 h 2948940"/>
                  <a:gd name="connsiteX4-19" fmla="*/ 906780 w 1203960"/>
                  <a:gd name="connsiteY4-20" fmla="*/ 0 h 2948940"/>
                  <a:gd name="connsiteX0-21" fmla="*/ 900430 w 1203960"/>
                  <a:gd name="connsiteY0-22" fmla="*/ 0 h 2936240"/>
                  <a:gd name="connsiteX1-23" fmla="*/ 1203960 w 1203960"/>
                  <a:gd name="connsiteY1-24" fmla="*/ 2936240 h 2936240"/>
                  <a:gd name="connsiteX2-25" fmla="*/ 0 w 1203960"/>
                  <a:gd name="connsiteY2-26" fmla="*/ 2059940 h 2936240"/>
                  <a:gd name="connsiteX3-27" fmla="*/ 30480 w 1203960"/>
                  <a:gd name="connsiteY3-28" fmla="*/ 1122680 h 2936240"/>
                  <a:gd name="connsiteX4-29" fmla="*/ 900430 w 1203960"/>
                  <a:gd name="connsiteY4-30" fmla="*/ 0 h 2936240"/>
                  <a:gd name="connsiteX0-31" fmla="*/ 900430 w 1203960"/>
                  <a:gd name="connsiteY0-32" fmla="*/ 0 h 2948940"/>
                  <a:gd name="connsiteX1-33" fmla="*/ 1203960 w 1203960"/>
                  <a:gd name="connsiteY1-34" fmla="*/ 2948940 h 2948940"/>
                  <a:gd name="connsiteX2-35" fmla="*/ 0 w 1203960"/>
                  <a:gd name="connsiteY2-36" fmla="*/ 2072640 h 2948940"/>
                  <a:gd name="connsiteX3-37" fmla="*/ 30480 w 1203960"/>
                  <a:gd name="connsiteY3-38" fmla="*/ 1135380 h 2948940"/>
                  <a:gd name="connsiteX4-39" fmla="*/ 900430 w 1203960"/>
                  <a:gd name="connsiteY4-40" fmla="*/ 0 h 294894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1203960" h="2948940">
                    <a:moveTo>
                      <a:pt x="900430" y="0"/>
                    </a:moveTo>
                    <a:lnTo>
                      <a:pt x="1203960" y="2948940"/>
                    </a:lnTo>
                    <a:lnTo>
                      <a:pt x="0" y="2072640"/>
                    </a:lnTo>
                    <a:lnTo>
                      <a:pt x="30480" y="1135380"/>
                    </a:lnTo>
                    <a:lnTo>
                      <a:pt x="90043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100">
                  <a:solidFill>
                    <a:srgbClr val="FFFFFF"/>
                  </a:solidFill>
                </a:endParaRPr>
              </a:p>
            </p:txBody>
          </p:sp>
          <p:sp>
            <p:nvSpPr>
              <p:cNvPr id="5" name="矩形 4"/>
              <p:cNvSpPr/>
              <p:nvPr/>
            </p:nvSpPr>
            <p:spPr>
              <a:xfrm>
                <a:off x="-36512" y="2148186"/>
                <a:ext cx="9144000" cy="10632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100">
                  <a:solidFill>
                    <a:srgbClr val="FFFFFF"/>
                  </a:solidFill>
                </a:endParaRPr>
              </a:p>
            </p:txBody>
          </p:sp>
          <p:sp>
            <p:nvSpPr>
              <p:cNvPr id="6" name="任意多边形 5"/>
              <p:cNvSpPr/>
              <p:nvPr/>
            </p:nvSpPr>
            <p:spPr>
              <a:xfrm>
                <a:off x="7408864" y="3211413"/>
                <a:ext cx="1706563" cy="377429"/>
              </a:xfrm>
              <a:custGeom>
                <a:avLst/>
                <a:gdLst>
                  <a:gd name="connsiteX0" fmla="*/ 1706880 w 1706880"/>
                  <a:gd name="connsiteY0" fmla="*/ 7620 h 601980"/>
                  <a:gd name="connsiteX1" fmla="*/ 121920 w 1706880"/>
                  <a:gd name="connsiteY1" fmla="*/ 0 h 601980"/>
                  <a:gd name="connsiteX2" fmla="*/ 0 w 1706880"/>
                  <a:gd name="connsiteY2" fmla="*/ 601980 h 601980"/>
                  <a:gd name="connsiteX3" fmla="*/ 1706880 w 1706880"/>
                  <a:gd name="connsiteY3" fmla="*/ 7620 h 601980"/>
                  <a:gd name="connsiteX0-1" fmla="*/ 1706880 w 1706880"/>
                  <a:gd name="connsiteY0-2" fmla="*/ 0 h 601980"/>
                  <a:gd name="connsiteX1-3" fmla="*/ 121920 w 1706880"/>
                  <a:gd name="connsiteY1-4" fmla="*/ 0 h 601980"/>
                  <a:gd name="connsiteX2-5" fmla="*/ 0 w 1706880"/>
                  <a:gd name="connsiteY2-6" fmla="*/ 601980 h 601980"/>
                  <a:gd name="connsiteX3-7" fmla="*/ 1706880 w 1706880"/>
                  <a:gd name="connsiteY3-8" fmla="*/ 0 h 601980"/>
                </a:gdLst>
                <a:ahLst/>
                <a:cxnLst>
                  <a:cxn ang="0">
                    <a:pos x="connsiteX0-1" y="connsiteY0-2"/>
                  </a:cxn>
                  <a:cxn ang="0">
                    <a:pos x="connsiteX1-3" y="connsiteY1-4"/>
                  </a:cxn>
                  <a:cxn ang="0">
                    <a:pos x="connsiteX2-5" y="connsiteY2-6"/>
                  </a:cxn>
                  <a:cxn ang="0">
                    <a:pos x="connsiteX3-7" y="connsiteY3-8"/>
                  </a:cxn>
                </a:cxnLst>
                <a:rect l="l" t="t" r="r" b="b"/>
                <a:pathLst>
                  <a:path w="1706880" h="601980">
                    <a:moveTo>
                      <a:pt x="1706880" y="0"/>
                    </a:moveTo>
                    <a:lnTo>
                      <a:pt x="121920" y="0"/>
                    </a:lnTo>
                    <a:lnTo>
                      <a:pt x="0" y="601980"/>
                    </a:lnTo>
                    <a:lnTo>
                      <a:pt x="170688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100">
                  <a:solidFill>
                    <a:srgbClr val="FFFFFF"/>
                  </a:solidFill>
                </a:endParaRPr>
              </a:p>
            </p:txBody>
          </p:sp>
          <p:sp>
            <p:nvSpPr>
              <p:cNvPr id="7" name="任意多边形 6"/>
              <p:cNvSpPr/>
              <p:nvPr/>
            </p:nvSpPr>
            <p:spPr>
              <a:xfrm rot="21290535">
                <a:off x="7392989" y="3290966"/>
                <a:ext cx="1698625" cy="440531"/>
              </a:xfrm>
              <a:custGeom>
                <a:avLst/>
                <a:gdLst>
                  <a:gd name="connsiteX0" fmla="*/ 1021080 w 1432560"/>
                  <a:gd name="connsiteY0" fmla="*/ 0 h 617220"/>
                  <a:gd name="connsiteX1" fmla="*/ 1432560 w 1432560"/>
                  <a:gd name="connsiteY1" fmla="*/ 617220 h 617220"/>
                  <a:gd name="connsiteX2" fmla="*/ 0 w 1432560"/>
                  <a:gd name="connsiteY2" fmla="*/ 358140 h 617220"/>
                  <a:gd name="connsiteX3" fmla="*/ 1021080 w 1432560"/>
                  <a:gd name="connsiteY3" fmla="*/ 0 h 617220"/>
                  <a:gd name="connsiteX0-1" fmla="*/ 1021080 w 1170934"/>
                  <a:gd name="connsiteY0-2" fmla="*/ 0 h 702180"/>
                  <a:gd name="connsiteX1-3" fmla="*/ 1170934 w 1170934"/>
                  <a:gd name="connsiteY1-4" fmla="*/ 702180 h 702180"/>
                  <a:gd name="connsiteX2-5" fmla="*/ 0 w 1170934"/>
                  <a:gd name="connsiteY2-6" fmla="*/ 358140 h 702180"/>
                  <a:gd name="connsiteX3-7" fmla="*/ 1021080 w 1170934"/>
                  <a:gd name="connsiteY3-8" fmla="*/ 0 h 702180"/>
                </a:gdLst>
                <a:ahLst/>
                <a:cxnLst>
                  <a:cxn ang="0">
                    <a:pos x="connsiteX0-1" y="connsiteY0-2"/>
                  </a:cxn>
                  <a:cxn ang="0">
                    <a:pos x="connsiteX1-3" y="connsiteY1-4"/>
                  </a:cxn>
                  <a:cxn ang="0">
                    <a:pos x="connsiteX2-5" y="connsiteY2-6"/>
                  </a:cxn>
                  <a:cxn ang="0">
                    <a:pos x="connsiteX3-7" y="connsiteY3-8"/>
                  </a:cxn>
                </a:cxnLst>
                <a:rect l="l" t="t" r="r" b="b"/>
                <a:pathLst>
                  <a:path w="1170934" h="702180">
                    <a:moveTo>
                      <a:pt x="1021080" y="0"/>
                    </a:moveTo>
                    <a:lnTo>
                      <a:pt x="1170934" y="702180"/>
                    </a:lnTo>
                    <a:lnTo>
                      <a:pt x="0" y="358140"/>
                    </a:lnTo>
                    <a:lnTo>
                      <a:pt x="102108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100">
                  <a:solidFill>
                    <a:srgbClr val="FFFFFF"/>
                  </a:solidFill>
                </a:endParaRPr>
              </a:p>
            </p:txBody>
          </p:sp>
          <p:sp>
            <p:nvSpPr>
              <p:cNvPr id="8" name="任意多边形 7"/>
              <p:cNvSpPr/>
              <p:nvPr/>
            </p:nvSpPr>
            <p:spPr>
              <a:xfrm>
                <a:off x="869951" y="1712418"/>
                <a:ext cx="4449762" cy="1843088"/>
              </a:xfrm>
              <a:custGeom>
                <a:avLst/>
                <a:gdLst>
                  <a:gd name="connsiteX0" fmla="*/ 0 w 4450080"/>
                  <a:gd name="connsiteY0" fmla="*/ 0 h 2941320"/>
                  <a:gd name="connsiteX1" fmla="*/ 304800 w 4450080"/>
                  <a:gd name="connsiteY1" fmla="*/ 2941320 h 2941320"/>
                  <a:gd name="connsiteX2" fmla="*/ 4236720 w 4450080"/>
                  <a:gd name="connsiteY2" fmla="*/ 2735580 h 2941320"/>
                  <a:gd name="connsiteX3" fmla="*/ 4450080 w 4450080"/>
                  <a:gd name="connsiteY3" fmla="*/ 381000 h 2941320"/>
                  <a:gd name="connsiteX4" fmla="*/ 0 w 4450080"/>
                  <a:gd name="connsiteY4" fmla="*/ 0 h 294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080" h="2941320">
                    <a:moveTo>
                      <a:pt x="0" y="0"/>
                    </a:moveTo>
                    <a:lnTo>
                      <a:pt x="304800" y="2941320"/>
                    </a:lnTo>
                    <a:lnTo>
                      <a:pt x="4236720" y="2735580"/>
                    </a:lnTo>
                    <a:lnTo>
                      <a:pt x="4450080" y="381000"/>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4000" dirty="0">
                    <a:solidFill>
                      <a:srgbClr val="FFFFFF"/>
                    </a:solidFill>
                    <a:latin typeface="微软雅黑" pitchFamily="34" charset="-122"/>
                    <a:ea typeface="微软雅黑" pitchFamily="34" charset="-122"/>
                  </a:rPr>
                  <a:t>THANKS</a:t>
                </a:r>
                <a:endParaRPr lang="en-US" altLang="zh-CN" sz="4000" dirty="0">
                  <a:solidFill>
                    <a:srgbClr val="FFFFFF"/>
                  </a:solidFill>
                  <a:latin typeface="微软雅黑" pitchFamily="34" charset="-122"/>
                  <a:ea typeface="微软雅黑" pitchFamily="34" charset="-122"/>
                </a:endParaRPr>
              </a:p>
              <a:p>
                <a:pPr algn="ctr" eaLnBrk="1" hangingPunct="1">
                  <a:spcBef>
                    <a:spcPts val="0"/>
                  </a:spcBef>
                  <a:spcAft>
                    <a:spcPts val="0"/>
                  </a:spcAft>
                  <a:defRPr/>
                </a:pPr>
                <a:r>
                  <a:rPr lang="zh-CN" altLang="en-US" dirty="0" smtClean="0">
                    <a:solidFill>
                      <a:srgbClr val="FFFFFF"/>
                    </a:solidFill>
                    <a:latin typeface="微软雅黑" pitchFamily="34" charset="-122"/>
                    <a:ea typeface="微软雅黑" pitchFamily="34" charset="-122"/>
                  </a:rPr>
                  <a:t>谢谢欣赏</a:t>
                </a:r>
                <a:endParaRPr lang="zh-CN" altLang="en-US" dirty="0">
                  <a:solidFill>
                    <a:srgbClr val="FFFFFF"/>
                  </a:solidFill>
                  <a:latin typeface="微软雅黑" pitchFamily="34" charset="-122"/>
                  <a:ea typeface="微软雅黑" pitchFamily="34" charset="-122"/>
                </a:endParaRPr>
              </a:p>
            </p:txBody>
          </p:sp>
          <p:cxnSp>
            <p:nvCxnSpPr>
              <p:cNvPr id="10" name="直接连接符 9"/>
              <p:cNvCxnSpPr>
                <a:stCxn id="8" idx="3"/>
                <a:endCxn id="8" idx="2"/>
              </p:cNvCxnSpPr>
              <p:nvPr/>
            </p:nvCxnSpPr>
            <p:spPr>
              <a:xfrm flipH="1">
                <a:off x="5106368" y="1951159"/>
                <a:ext cx="213345" cy="1475425"/>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074" name="Picture 2" descr="Y:\公司LOGO.png"/>
            <p:cNvPicPr>
              <a:picLocks noChangeAspect="1" noChangeArrowheads="1"/>
            </p:cNvPicPr>
            <p:nvPr/>
          </p:nvPicPr>
          <p:blipFill>
            <a:blip r:embed="rId1" cstate="print">
              <a:biLevel thresh="2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6862" y="1431170"/>
              <a:ext cx="2533530" cy="89749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6" name="表格 15"/>
          <p:cNvGraphicFramePr>
            <a:graphicFrameLocks noGrp="1"/>
          </p:cNvGraphicFramePr>
          <p:nvPr/>
        </p:nvGraphicFramePr>
        <p:xfrm>
          <a:off x="1608637" y="2497103"/>
          <a:ext cx="6096000" cy="2360930"/>
        </p:xfrm>
        <a:graphic>
          <a:graphicData uri="http://schemas.openxmlformats.org/drawingml/2006/table">
            <a:tbl>
              <a:tblPr/>
              <a:tblGrid>
                <a:gridCol w="3048000"/>
                <a:gridCol w="3048000"/>
              </a:tblGrid>
              <a:tr h="986790">
                <a:tc>
                  <a:txBody>
                    <a:bodyPr/>
                    <a:lstStyle/>
                    <a:p>
                      <a:r>
                        <a:rPr lang="zh-CN" altLang="en-US" sz="900" b="1" dirty="0">
                          <a:solidFill>
                            <a:schemeClr val="bg1"/>
                          </a:solidFill>
                          <a:latin typeface="微软雅黑" pitchFamily="34" charset="-122"/>
                          <a:ea typeface="微软雅黑" pitchFamily="34" charset="-122"/>
                        </a:rPr>
                        <a:t>公司总部</a:t>
                      </a:r>
                      <a:br>
                        <a:rPr lang="zh-CN" altLang="en-US" sz="900" dirty="0">
                          <a:solidFill>
                            <a:schemeClr val="bg1"/>
                          </a:solidFill>
                          <a:latin typeface="微软雅黑" pitchFamily="34" charset="-122"/>
                          <a:ea typeface="微软雅黑" pitchFamily="34" charset="-122"/>
                        </a:rPr>
                      </a:br>
                      <a:r>
                        <a:rPr lang="zh-CN" altLang="en-US" sz="900" dirty="0">
                          <a:solidFill>
                            <a:schemeClr val="bg1"/>
                          </a:solidFill>
                          <a:latin typeface="微软雅黑" pitchFamily="34" charset="-122"/>
                          <a:ea typeface="微软雅黑" pitchFamily="34" charset="-122"/>
                        </a:rPr>
                        <a:t>地址：深圳市南山区中山园路</a:t>
                      </a:r>
                      <a:r>
                        <a:rPr lang="en-US" altLang="zh-CN" sz="900" dirty="0">
                          <a:solidFill>
                            <a:schemeClr val="bg1"/>
                          </a:solidFill>
                          <a:latin typeface="微软雅黑" pitchFamily="34" charset="-122"/>
                          <a:ea typeface="微软雅黑" pitchFamily="34" charset="-122"/>
                        </a:rPr>
                        <a:t>1001</a:t>
                      </a:r>
                      <a:r>
                        <a:rPr lang="zh-CN" altLang="en-US" sz="900" dirty="0">
                          <a:solidFill>
                            <a:schemeClr val="bg1"/>
                          </a:solidFill>
                          <a:latin typeface="微软雅黑" pitchFamily="34" charset="-122"/>
                          <a:ea typeface="微软雅黑" pitchFamily="34" charset="-122"/>
                        </a:rPr>
                        <a:t>号国际</a:t>
                      </a:r>
                      <a:r>
                        <a:rPr lang="en-US" altLang="zh-CN" sz="900" dirty="0">
                          <a:solidFill>
                            <a:schemeClr val="bg1"/>
                          </a:solidFill>
                          <a:latin typeface="微软雅黑" pitchFamily="34" charset="-122"/>
                          <a:ea typeface="微软雅黑" pitchFamily="34" charset="-122"/>
                        </a:rPr>
                        <a:t>E</a:t>
                      </a:r>
                      <a:r>
                        <a:rPr lang="zh-CN" altLang="en-US" sz="900" dirty="0">
                          <a:solidFill>
                            <a:schemeClr val="bg1"/>
                          </a:solidFill>
                          <a:latin typeface="微软雅黑" pitchFamily="34" charset="-122"/>
                          <a:ea typeface="微软雅黑" pitchFamily="34" charset="-122"/>
                        </a:rPr>
                        <a:t>城</a:t>
                      </a:r>
                      <a:r>
                        <a:rPr lang="en-US" altLang="zh-CN" sz="900" dirty="0">
                          <a:solidFill>
                            <a:schemeClr val="bg1"/>
                          </a:solidFill>
                          <a:latin typeface="微软雅黑" pitchFamily="34" charset="-122"/>
                          <a:ea typeface="微软雅黑" pitchFamily="34" charset="-122"/>
                        </a:rPr>
                        <a:t>E3</a:t>
                      </a:r>
                      <a:r>
                        <a:rPr lang="zh-CN" altLang="en-US" sz="900" dirty="0">
                          <a:solidFill>
                            <a:schemeClr val="bg1"/>
                          </a:solidFill>
                          <a:latin typeface="微软雅黑" pitchFamily="34" charset="-122"/>
                          <a:ea typeface="微软雅黑" pitchFamily="34" charset="-122"/>
                        </a:rPr>
                        <a:t>栋</a:t>
                      </a:r>
                      <a:br>
                        <a:rPr lang="zh-CN" altLang="en-US" sz="900" dirty="0">
                          <a:solidFill>
                            <a:schemeClr val="bg1"/>
                          </a:solidFill>
                          <a:latin typeface="微软雅黑" pitchFamily="34" charset="-122"/>
                          <a:ea typeface="微软雅黑" pitchFamily="34" charset="-122"/>
                        </a:rPr>
                      </a:br>
                      <a:r>
                        <a:rPr lang="zh-CN" altLang="en-US" sz="900" dirty="0">
                          <a:solidFill>
                            <a:schemeClr val="bg1"/>
                          </a:solidFill>
                          <a:latin typeface="微软雅黑" pitchFamily="34" charset="-122"/>
                          <a:ea typeface="微软雅黑" pitchFamily="34" charset="-122"/>
                        </a:rPr>
                        <a:t>邮编：</a:t>
                      </a:r>
                      <a:r>
                        <a:rPr lang="en-US" altLang="zh-CN" sz="900" dirty="0">
                          <a:solidFill>
                            <a:schemeClr val="bg1"/>
                          </a:solidFill>
                          <a:latin typeface="微软雅黑" pitchFamily="34" charset="-122"/>
                          <a:ea typeface="微软雅黑" pitchFamily="34" charset="-122"/>
                        </a:rPr>
                        <a:t>518052 </a:t>
                      </a:r>
                      <a:br>
                        <a:rPr lang="zh-CN" altLang="en-US" sz="900" dirty="0">
                          <a:solidFill>
                            <a:schemeClr val="bg1"/>
                          </a:solidFill>
                          <a:latin typeface="微软雅黑" pitchFamily="34" charset="-122"/>
                          <a:ea typeface="微软雅黑" pitchFamily="34" charset="-122"/>
                        </a:rPr>
                      </a:br>
                      <a:r>
                        <a:rPr lang="zh-CN" altLang="en-US" sz="900" dirty="0">
                          <a:solidFill>
                            <a:schemeClr val="bg1"/>
                          </a:solidFill>
                          <a:latin typeface="微软雅黑" pitchFamily="34" charset="-122"/>
                          <a:ea typeface="微软雅黑" pitchFamily="34" charset="-122"/>
                        </a:rPr>
                        <a:t>电话：</a:t>
                      </a:r>
                      <a:r>
                        <a:rPr lang="en-US" altLang="zh-CN" sz="900" dirty="0">
                          <a:solidFill>
                            <a:schemeClr val="bg1"/>
                          </a:solidFill>
                          <a:latin typeface="微软雅黑" pitchFamily="34" charset="-122"/>
                          <a:ea typeface="微软雅黑" pitchFamily="34" charset="-122"/>
                        </a:rPr>
                        <a:t>0755-86963722/66/99 </a:t>
                      </a:r>
                      <a:br>
                        <a:rPr lang="zh-CN" altLang="en-US" sz="900" dirty="0">
                          <a:solidFill>
                            <a:schemeClr val="bg1"/>
                          </a:solidFill>
                          <a:latin typeface="微软雅黑" pitchFamily="34" charset="-122"/>
                          <a:ea typeface="微软雅黑" pitchFamily="34" charset="-122"/>
                        </a:rPr>
                      </a:br>
                      <a:r>
                        <a:rPr lang="zh-CN" altLang="en-US" sz="900" dirty="0">
                          <a:solidFill>
                            <a:schemeClr val="bg1"/>
                          </a:solidFill>
                          <a:latin typeface="微软雅黑" pitchFamily="34" charset="-122"/>
                          <a:ea typeface="微软雅黑" pitchFamily="34" charset="-122"/>
                        </a:rPr>
                        <a:t>传真：</a:t>
                      </a:r>
                      <a:r>
                        <a:rPr lang="en-US" altLang="zh-CN" sz="900" dirty="0">
                          <a:solidFill>
                            <a:schemeClr val="bg1"/>
                          </a:solidFill>
                          <a:latin typeface="微软雅黑" pitchFamily="34" charset="-122"/>
                          <a:ea typeface="微软雅黑" pitchFamily="34" charset="-122"/>
                        </a:rPr>
                        <a:t>0755-86963733 </a:t>
                      </a:r>
                      <a:br>
                        <a:rPr lang="zh-CN" altLang="en-US" sz="900" dirty="0">
                          <a:solidFill>
                            <a:schemeClr val="bg1"/>
                          </a:solidFill>
                          <a:latin typeface="微软雅黑" pitchFamily="34" charset="-122"/>
                          <a:ea typeface="微软雅黑" pitchFamily="34" charset="-122"/>
                        </a:rPr>
                      </a:br>
                      <a:r>
                        <a:rPr lang="zh-CN" altLang="en-US" sz="900" dirty="0">
                          <a:solidFill>
                            <a:schemeClr val="bg1"/>
                          </a:solidFill>
                          <a:latin typeface="微软雅黑" pitchFamily="34" charset="-122"/>
                          <a:ea typeface="微软雅黑" pitchFamily="34" charset="-122"/>
                        </a:rPr>
                        <a:t>全国客服热线：</a:t>
                      </a:r>
                      <a:r>
                        <a:rPr lang="en-US" altLang="zh-CN" sz="900" dirty="0">
                          <a:solidFill>
                            <a:schemeClr val="bg1"/>
                          </a:solidFill>
                          <a:latin typeface="微软雅黑" pitchFamily="34" charset="-122"/>
                          <a:ea typeface="微软雅黑" pitchFamily="34" charset="-122"/>
                        </a:rPr>
                        <a:t>400-088-7500</a:t>
                      </a:r>
                      <a:endParaRPr lang="en-US" altLang="zh-CN" sz="900" dirty="0">
                        <a:solidFill>
                          <a:schemeClr val="bg1"/>
                        </a:solidFill>
                        <a:latin typeface="微软雅黑" pitchFamily="34" charset="-122"/>
                        <a:ea typeface="微软雅黑" pitchFamily="34" charset="-122"/>
                      </a:endParaRPr>
                    </a:p>
                  </a:txBody>
                  <a:tcPr marL="53201" marR="53201" marT="26601" marB="26601" anchor="ctr">
                    <a:lnL>
                      <a:noFill/>
                    </a:lnL>
                    <a:lnR>
                      <a:noFill/>
                    </a:lnR>
                    <a:lnT>
                      <a:noFill/>
                    </a:lnT>
                    <a:lnB>
                      <a:noFill/>
                    </a:lnB>
                    <a:noFill/>
                  </a:tcPr>
                </a:tc>
                <a:tc>
                  <a:txBody>
                    <a:bodyPr/>
                    <a:lstStyle/>
                    <a:p>
                      <a:pPr fontAlgn="t"/>
                      <a:r>
                        <a:rPr lang="zh-CN" altLang="en-US" sz="900" b="1">
                          <a:solidFill>
                            <a:schemeClr val="bg1"/>
                          </a:solidFill>
                          <a:latin typeface="微软雅黑" pitchFamily="34" charset="-122"/>
                          <a:ea typeface="微软雅黑" pitchFamily="34" charset="-122"/>
                        </a:rPr>
                        <a:t>生产中心</a:t>
                      </a:r>
                      <a:br>
                        <a:rPr lang="zh-CN" altLang="en-US" sz="900">
                          <a:solidFill>
                            <a:schemeClr val="bg1"/>
                          </a:solidFill>
                          <a:latin typeface="微软雅黑" pitchFamily="34" charset="-122"/>
                          <a:ea typeface="微软雅黑" pitchFamily="34" charset="-122"/>
                        </a:rPr>
                      </a:br>
                      <a:r>
                        <a:rPr lang="zh-CN" altLang="en-US" sz="900">
                          <a:solidFill>
                            <a:schemeClr val="bg1"/>
                          </a:solidFill>
                          <a:latin typeface="微软雅黑" pitchFamily="34" charset="-122"/>
                          <a:ea typeface="微软雅黑" pitchFamily="34" charset="-122"/>
                        </a:rPr>
                        <a:t>地址：深圳市龙华新区大浪街道华荣路北昱南通科技工业园 </a:t>
                      </a:r>
                      <a:br>
                        <a:rPr lang="zh-CN" altLang="en-US" sz="900">
                          <a:solidFill>
                            <a:schemeClr val="bg1"/>
                          </a:solidFill>
                          <a:latin typeface="微软雅黑" pitchFamily="34" charset="-122"/>
                          <a:ea typeface="微软雅黑" pitchFamily="34" charset="-122"/>
                        </a:rPr>
                      </a:br>
                      <a:r>
                        <a:rPr lang="zh-CN" altLang="en-US" sz="900">
                          <a:solidFill>
                            <a:schemeClr val="bg1"/>
                          </a:solidFill>
                          <a:latin typeface="微软雅黑" pitchFamily="34" charset="-122"/>
                          <a:ea typeface="微软雅黑" pitchFamily="34" charset="-122"/>
                        </a:rPr>
                        <a:t>邮编：</a:t>
                      </a:r>
                      <a:r>
                        <a:rPr lang="en-US" altLang="zh-CN" sz="900">
                          <a:solidFill>
                            <a:schemeClr val="bg1"/>
                          </a:solidFill>
                          <a:latin typeface="微软雅黑" pitchFamily="34" charset="-122"/>
                          <a:ea typeface="微软雅黑" pitchFamily="34" charset="-122"/>
                        </a:rPr>
                        <a:t>518109 </a:t>
                      </a:r>
                      <a:br>
                        <a:rPr lang="zh-CN" altLang="en-US" sz="900">
                          <a:solidFill>
                            <a:schemeClr val="bg1"/>
                          </a:solidFill>
                          <a:latin typeface="微软雅黑" pitchFamily="34" charset="-122"/>
                          <a:ea typeface="微软雅黑" pitchFamily="34" charset="-122"/>
                        </a:rPr>
                      </a:br>
                      <a:r>
                        <a:rPr lang="zh-CN" altLang="en-US" sz="900">
                          <a:solidFill>
                            <a:schemeClr val="bg1"/>
                          </a:solidFill>
                          <a:latin typeface="微软雅黑" pitchFamily="34" charset="-122"/>
                          <a:ea typeface="微软雅黑" pitchFamily="34" charset="-122"/>
                        </a:rPr>
                        <a:t>电话：</a:t>
                      </a:r>
                      <a:r>
                        <a:rPr lang="en-US" altLang="zh-CN" sz="900">
                          <a:solidFill>
                            <a:schemeClr val="bg1"/>
                          </a:solidFill>
                          <a:latin typeface="微软雅黑" pitchFamily="34" charset="-122"/>
                          <a:ea typeface="微软雅黑" pitchFamily="34" charset="-122"/>
                        </a:rPr>
                        <a:t>0755-33917728/ 33917729 </a:t>
                      </a:r>
                      <a:br>
                        <a:rPr lang="zh-CN" altLang="en-US" sz="900">
                          <a:solidFill>
                            <a:schemeClr val="bg1"/>
                          </a:solidFill>
                          <a:latin typeface="微软雅黑" pitchFamily="34" charset="-122"/>
                          <a:ea typeface="微软雅黑" pitchFamily="34" charset="-122"/>
                        </a:rPr>
                      </a:br>
                      <a:r>
                        <a:rPr lang="zh-CN" altLang="en-US" sz="900">
                          <a:solidFill>
                            <a:schemeClr val="bg1"/>
                          </a:solidFill>
                          <a:latin typeface="微软雅黑" pitchFamily="34" charset="-122"/>
                          <a:ea typeface="微软雅黑" pitchFamily="34" charset="-122"/>
                        </a:rPr>
                        <a:t>传真：</a:t>
                      </a:r>
                      <a:r>
                        <a:rPr lang="en-US" altLang="zh-CN" sz="900">
                          <a:solidFill>
                            <a:schemeClr val="bg1"/>
                          </a:solidFill>
                          <a:latin typeface="微软雅黑" pitchFamily="34" charset="-122"/>
                          <a:ea typeface="微软雅黑" pitchFamily="34" charset="-122"/>
                        </a:rPr>
                        <a:t>0755-33917727</a:t>
                      </a:r>
                      <a:endParaRPr lang="en-US" altLang="zh-CN" sz="900">
                        <a:solidFill>
                          <a:schemeClr val="bg1"/>
                        </a:solidFill>
                        <a:latin typeface="微软雅黑" pitchFamily="34" charset="-122"/>
                        <a:ea typeface="微软雅黑" pitchFamily="34" charset="-122"/>
                      </a:endParaRPr>
                    </a:p>
                  </a:txBody>
                  <a:tcPr marL="53201" marR="53201" marT="26601" marB="26601">
                    <a:lnL>
                      <a:noFill/>
                    </a:lnL>
                    <a:lnR>
                      <a:noFill/>
                    </a:lnR>
                    <a:lnT>
                      <a:noFill/>
                    </a:lnT>
                    <a:lnB>
                      <a:noFill/>
                    </a:lnB>
                    <a:noFill/>
                  </a:tcPr>
                </a:tc>
              </a:tr>
              <a:tr h="548005">
                <a:tc>
                  <a:txBody>
                    <a:bodyPr/>
                    <a:lstStyle/>
                    <a:p>
                      <a:r>
                        <a:rPr lang="zh-CN" altLang="en-US" sz="900" b="1" dirty="0">
                          <a:solidFill>
                            <a:schemeClr val="bg1"/>
                          </a:solidFill>
                          <a:latin typeface="微软雅黑" pitchFamily="34" charset="-122"/>
                          <a:ea typeface="微软雅黑" pitchFamily="34" charset="-122"/>
                        </a:rPr>
                        <a:t>成为经销商</a:t>
                      </a:r>
                      <a:br>
                        <a:rPr lang="zh-CN" altLang="en-US" sz="900" dirty="0">
                          <a:solidFill>
                            <a:schemeClr val="bg1"/>
                          </a:solidFill>
                          <a:latin typeface="微软雅黑" pitchFamily="34" charset="-122"/>
                          <a:ea typeface="微软雅黑" pitchFamily="34" charset="-122"/>
                        </a:rPr>
                      </a:br>
                      <a:r>
                        <a:rPr lang="zh-CN" altLang="en-US" sz="900" dirty="0">
                          <a:solidFill>
                            <a:schemeClr val="bg1"/>
                          </a:solidFill>
                          <a:latin typeface="微软雅黑" pitchFamily="34" charset="-122"/>
                          <a:ea typeface="微软雅黑" pitchFamily="34" charset="-122"/>
                        </a:rPr>
                        <a:t>如您想要合作成为经销商，请联系： </a:t>
                      </a:r>
                      <a:br>
                        <a:rPr lang="zh-CN" altLang="en-US" sz="900" dirty="0">
                          <a:solidFill>
                            <a:schemeClr val="bg1"/>
                          </a:solidFill>
                          <a:latin typeface="微软雅黑" pitchFamily="34" charset="-122"/>
                          <a:ea typeface="微软雅黑" pitchFamily="34" charset="-122"/>
                        </a:rPr>
                      </a:br>
                      <a:r>
                        <a:rPr lang="en-US" sz="900" dirty="0" smtClean="0">
                          <a:solidFill>
                            <a:schemeClr val="bg1"/>
                          </a:solidFill>
                          <a:latin typeface="微软雅黑" pitchFamily="34" charset="-122"/>
                          <a:ea typeface="微软雅黑" pitchFamily="34" charset="-122"/>
                        </a:rPr>
                        <a:t>E-</a:t>
                      </a:r>
                      <a:r>
                        <a:rPr lang="en-US" sz="900" dirty="0" err="1" smtClean="0">
                          <a:solidFill>
                            <a:schemeClr val="bg1"/>
                          </a:solidFill>
                          <a:latin typeface="微软雅黑" pitchFamily="34" charset="-122"/>
                          <a:ea typeface="微软雅黑" pitchFamily="34" charset="-122"/>
                        </a:rPr>
                        <a:t>mail：sales@tg-net.cn</a:t>
                      </a:r>
                      <a:endParaRPr lang="en-US" sz="900" u="none" strike="noStrike" dirty="0" err="1" smtClean="0">
                        <a:solidFill>
                          <a:srgbClr val="FF0000"/>
                        </a:solidFill>
                        <a:latin typeface="微软雅黑" pitchFamily="34" charset="-122"/>
                        <a:ea typeface="微软雅黑" pitchFamily="34" charset="-122"/>
                        <a:hlinkClick r:id="rId3"/>
                      </a:endParaRPr>
                    </a:p>
                  </a:txBody>
                  <a:tcPr marL="53201" marR="53201" marT="26601" marB="26601" anchor="ctr" anchorCtr="0">
                    <a:lnL>
                      <a:noFill/>
                    </a:lnL>
                    <a:lnR>
                      <a:noFill/>
                    </a:lnR>
                    <a:lnT>
                      <a:noFill/>
                    </a:lnT>
                    <a:lnB>
                      <a:noFill/>
                    </a:lnB>
                    <a:noFill/>
                  </a:tcPr>
                </a:tc>
                <a:tc>
                  <a:txBody>
                    <a:bodyPr/>
                    <a:lstStyle/>
                    <a:p>
                      <a:pPr fontAlgn="t"/>
                      <a:r>
                        <a:rPr lang="zh-CN" altLang="en-US" sz="900" b="1" dirty="0" smtClean="0">
                          <a:solidFill>
                            <a:schemeClr val="bg1"/>
                          </a:solidFill>
                          <a:latin typeface="微软雅黑" pitchFamily="34" charset="-122"/>
                          <a:ea typeface="微软雅黑" pitchFamily="34" charset="-122"/>
                        </a:rPr>
                        <a:t>行业</a:t>
                      </a:r>
                      <a:r>
                        <a:rPr lang="zh-CN" altLang="en-US" sz="900" b="1" dirty="0">
                          <a:solidFill>
                            <a:schemeClr val="bg1"/>
                          </a:solidFill>
                          <a:latin typeface="微软雅黑" pitchFamily="34" charset="-122"/>
                          <a:ea typeface="微软雅黑" pitchFamily="34" charset="-122"/>
                        </a:rPr>
                        <a:t>客户</a:t>
                      </a:r>
                      <a:br>
                        <a:rPr lang="zh-CN" altLang="en-US" sz="900" dirty="0">
                          <a:solidFill>
                            <a:schemeClr val="bg1"/>
                          </a:solidFill>
                          <a:latin typeface="微软雅黑" pitchFamily="34" charset="-122"/>
                          <a:ea typeface="微软雅黑" pitchFamily="34" charset="-122"/>
                        </a:rPr>
                      </a:br>
                      <a:r>
                        <a:rPr lang="zh-CN" altLang="en-US" sz="900" dirty="0">
                          <a:solidFill>
                            <a:schemeClr val="bg1"/>
                          </a:solidFill>
                          <a:latin typeface="微软雅黑" pitchFamily="34" charset="-122"/>
                          <a:ea typeface="微软雅黑" pitchFamily="34" charset="-122"/>
                        </a:rPr>
                        <a:t>如您是行业客户或大客户，请联系： </a:t>
                      </a:r>
                      <a:br>
                        <a:rPr lang="zh-CN" altLang="en-US" sz="900" dirty="0">
                          <a:solidFill>
                            <a:schemeClr val="bg1"/>
                          </a:solidFill>
                          <a:latin typeface="微软雅黑" pitchFamily="34" charset="-122"/>
                          <a:ea typeface="微软雅黑" pitchFamily="34" charset="-122"/>
                        </a:rPr>
                      </a:br>
                      <a:r>
                        <a:rPr lang="en-US" sz="900" dirty="0">
                          <a:solidFill>
                            <a:schemeClr val="bg1"/>
                          </a:solidFill>
                          <a:latin typeface="微软雅黑" pitchFamily="34" charset="-122"/>
                          <a:ea typeface="微软雅黑" pitchFamily="34" charset="-122"/>
                        </a:rPr>
                        <a:t>E-</a:t>
                      </a:r>
                      <a:r>
                        <a:rPr lang="en-US" sz="900" dirty="0" err="1">
                          <a:solidFill>
                            <a:schemeClr val="bg1"/>
                          </a:solidFill>
                          <a:latin typeface="微软雅黑" pitchFamily="34" charset="-122"/>
                          <a:ea typeface="微软雅黑" pitchFamily="34" charset="-122"/>
                        </a:rPr>
                        <a:t>mail：sales@tg-net.cn</a:t>
                      </a:r>
                      <a:endParaRPr lang="en-US" sz="900" dirty="0" err="1">
                        <a:solidFill>
                          <a:schemeClr val="bg1"/>
                        </a:solidFill>
                        <a:latin typeface="微软雅黑" pitchFamily="34" charset="-122"/>
                        <a:ea typeface="微软雅黑" pitchFamily="34" charset="-122"/>
                      </a:endParaRPr>
                    </a:p>
                  </a:txBody>
                  <a:tcPr marL="53201" marR="53201" marT="26601" marB="26601" anchor="ctr" anchorCtr="0">
                    <a:lnL>
                      <a:noFill/>
                    </a:lnL>
                    <a:lnR>
                      <a:noFill/>
                    </a:lnR>
                    <a:lnT>
                      <a:noFill/>
                    </a:lnT>
                    <a:lnB>
                      <a:noFill/>
                    </a:lnB>
                    <a:noFill/>
                  </a:tcPr>
                </a:tc>
              </a:tr>
              <a:tr h="707390">
                <a:tc>
                  <a:txBody>
                    <a:bodyPr/>
                    <a:lstStyle/>
                    <a:p>
                      <a:r>
                        <a:rPr lang="zh-CN" altLang="en-US" sz="900" b="1">
                          <a:solidFill>
                            <a:schemeClr val="bg1"/>
                          </a:solidFill>
                          <a:latin typeface="微软雅黑" pitchFamily="34" charset="-122"/>
                          <a:ea typeface="微软雅黑" pitchFamily="34" charset="-122"/>
                        </a:rPr>
                        <a:t>技术支持</a:t>
                      </a:r>
                      <a:br>
                        <a:rPr lang="zh-CN" altLang="en-US" sz="900">
                          <a:solidFill>
                            <a:schemeClr val="bg1"/>
                          </a:solidFill>
                          <a:latin typeface="微软雅黑" pitchFamily="34" charset="-122"/>
                          <a:ea typeface="微软雅黑" pitchFamily="34" charset="-122"/>
                        </a:rPr>
                      </a:br>
                      <a:r>
                        <a:rPr lang="zh-CN" altLang="en-US" sz="900">
                          <a:solidFill>
                            <a:schemeClr val="bg1"/>
                          </a:solidFill>
                          <a:latin typeface="微软雅黑" pitchFamily="34" charset="-122"/>
                          <a:ea typeface="微软雅黑" pitchFamily="34" charset="-122"/>
                        </a:rPr>
                        <a:t>如您需更详尽地了解</a:t>
                      </a:r>
                      <a:r>
                        <a:rPr lang="en-US" sz="900">
                          <a:solidFill>
                            <a:schemeClr val="bg1"/>
                          </a:solidFill>
                          <a:latin typeface="微软雅黑" pitchFamily="34" charset="-122"/>
                          <a:ea typeface="微软雅黑" pitchFamily="34" charset="-122"/>
                        </a:rPr>
                        <a:t>TG-NET</a:t>
                      </a:r>
                      <a:r>
                        <a:rPr lang="zh-CN" altLang="en-US" sz="900">
                          <a:solidFill>
                            <a:schemeClr val="bg1"/>
                          </a:solidFill>
                          <a:latin typeface="微软雅黑" pitchFamily="34" charset="-122"/>
                          <a:ea typeface="微软雅黑" pitchFamily="34" charset="-122"/>
                        </a:rPr>
                        <a:t>的产品，请联系：</a:t>
                      </a:r>
                      <a:br>
                        <a:rPr lang="zh-CN" altLang="en-US" sz="900">
                          <a:solidFill>
                            <a:schemeClr val="bg1"/>
                          </a:solidFill>
                          <a:latin typeface="微软雅黑" pitchFamily="34" charset="-122"/>
                          <a:ea typeface="微软雅黑" pitchFamily="34" charset="-122"/>
                        </a:rPr>
                      </a:br>
                      <a:r>
                        <a:rPr lang="en-US" sz="900">
                          <a:solidFill>
                            <a:schemeClr val="bg1"/>
                          </a:solidFill>
                          <a:latin typeface="微软雅黑" pitchFamily="34" charset="-122"/>
                          <a:ea typeface="微软雅黑" pitchFamily="34" charset="-122"/>
                        </a:rPr>
                        <a:t>E-mail：service@tg-net.cn</a:t>
                      </a:r>
                      <a:endParaRPr lang="en-US" sz="900" u="none" strike="noStrike">
                        <a:solidFill>
                          <a:schemeClr val="bg1"/>
                        </a:solidFill>
                        <a:latin typeface="微软雅黑" pitchFamily="34" charset="-122"/>
                        <a:ea typeface="微软雅黑" pitchFamily="34" charset="-122"/>
                        <a:hlinkClick r:id="rId4"/>
                      </a:endParaRPr>
                    </a:p>
                    <a:p>
                      <a:endParaRPr lang="en-US" sz="1000">
                        <a:solidFill>
                          <a:schemeClr val="bg1"/>
                        </a:solidFill>
                        <a:latin typeface="微软雅黑" pitchFamily="34" charset="-122"/>
                        <a:ea typeface="微软雅黑" pitchFamily="34" charset="-122"/>
                      </a:endParaRPr>
                    </a:p>
                  </a:txBody>
                  <a:tcPr marL="53201" marR="53201" marT="26601" marB="26601" anchor="t" anchorCtr="0">
                    <a:lnL>
                      <a:noFill/>
                    </a:lnL>
                    <a:lnR>
                      <a:noFill/>
                    </a:lnR>
                    <a:lnT>
                      <a:noFill/>
                    </a:lnT>
                    <a:lnB>
                      <a:noFill/>
                    </a:lnB>
                    <a:noFill/>
                  </a:tcPr>
                </a:tc>
                <a:tc>
                  <a:txBody>
                    <a:bodyPr/>
                    <a:lstStyle/>
                    <a:p>
                      <a:pPr fontAlgn="t"/>
                      <a:r>
                        <a:rPr lang="zh-CN" altLang="en-US" sz="900" b="1" dirty="0">
                          <a:solidFill>
                            <a:schemeClr val="bg1"/>
                          </a:solidFill>
                          <a:latin typeface="微软雅黑" pitchFamily="34" charset="-122"/>
                          <a:ea typeface="微软雅黑" pitchFamily="34" charset="-122"/>
                        </a:rPr>
                        <a:t>加入</a:t>
                      </a:r>
                      <a:r>
                        <a:rPr lang="en-US" sz="900" b="1" dirty="0">
                          <a:solidFill>
                            <a:schemeClr val="bg1"/>
                          </a:solidFill>
                          <a:latin typeface="微软雅黑" pitchFamily="34" charset="-122"/>
                          <a:ea typeface="微软雅黑" pitchFamily="34" charset="-122"/>
                        </a:rPr>
                        <a:t>TG-NET</a:t>
                      </a:r>
                      <a:br>
                        <a:rPr lang="en-US" sz="900" dirty="0">
                          <a:solidFill>
                            <a:schemeClr val="bg1"/>
                          </a:solidFill>
                          <a:latin typeface="微软雅黑" pitchFamily="34" charset="-122"/>
                          <a:ea typeface="微软雅黑" pitchFamily="34" charset="-122"/>
                        </a:rPr>
                      </a:br>
                      <a:r>
                        <a:rPr lang="zh-CN" altLang="en-US" sz="900" dirty="0">
                          <a:solidFill>
                            <a:schemeClr val="bg1"/>
                          </a:solidFill>
                          <a:latin typeface="微软雅黑" pitchFamily="34" charset="-122"/>
                          <a:ea typeface="微软雅黑" pitchFamily="34" charset="-122"/>
                        </a:rPr>
                        <a:t>如您想加入</a:t>
                      </a:r>
                      <a:r>
                        <a:rPr lang="en-US" sz="900" dirty="0">
                          <a:solidFill>
                            <a:schemeClr val="bg1"/>
                          </a:solidFill>
                          <a:latin typeface="微软雅黑" pitchFamily="34" charset="-122"/>
                          <a:ea typeface="微软雅黑" pitchFamily="34" charset="-122"/>
                        </a:rPr>
                        <a:t>TG-NET</a:t>
                      </a:r>
                      <a:r>
                        <a:rPr lang="zh-CN" altLang="en-US" sz="900" dirty="0">
                          <a:solidFill>
                            <a:schemeClr val="bg1"/>
                          </a:solidFill>
                          <a:latin typeface="微软雅黑" pitchFamily="34" charset="-122"/>
                          <a:ea typeface="微软雅黑" pitchFamily="34" charset="-122"/>
                        </a:rPr>
                        <a:t>团队，请联系：</a:t>
                      </a:r>
                      <a:br>
                        <a:rPr lang="zh-CN" altLang="en-US" sz="900" dirty="0">
                          <a:solidFill>
                            <a:schemeClr val="bg1"/>
                          </a:solidFill>
                          <a:latin typeface="微软雅黑" pitchFamily="34" charset="-122"/>
                          <a:ea typeface="微软雅黑" pitchFamily="34" charset="-122"/>
                        </a:rPr>
                      </a:br>
                      <a:r>
                        <a:rPr lang="en-US" sz="900" dirty="0">
                          <a:solidFill>
                            <a:schemeClr val="bg1"/>
                          </a:solidFill>
                          <a:latin typeface="微软雅黑" pitchFamily="34" charset="-122"/>
                          <a:ea typeface="微软雅黑" pitchFamily="34" charset="-122"/>
                        </a:rPr>
                        <a:t>E-</a:t>
                      </a:r>
                      <a:r>
                        <a:rPr lang="en-US" sz="900" dirty="0" err="1">
                          <a:solidFill>
                            <a:schemeClr val="bg1"/>
                          </a:solidFill>
                          <a:latin typeface="微软雅黑" pitchFamily="34" charset="-122"/>
                          <a:ea typeface="微软雅黑" pitchFamily="34" charset="-122"/>
                        </a:rPr>
                        <a:t>mail：hr@tg-net.cn</a:t>
                      </a:r>
                      <a:endParaRPr lang="en-US" sz="900" dirty="0" err="1">
                        <a:solidFill>
                          <a:schemeClr val="bg1"/>
                        </a:solidFill>
                        <a:latin typeface="微软雅黑" pitchFamily="34" charset="-122"/>
                        <a:ea typeface="微软雅黑" pitchFamily="34" charset="-122"/>
                      </a:endParaRPr>
                    </a:p>
                  </a:txBody>
                  <a:tcPr marL="53201" marR="53201" marT="26601" marB="26601" anchor="t" anchorCtr="0">
                    <a:lnL>
                      <a:noFill/>
                    </a:lnL>
                    <a:lnR>
                      <a:noFill/>
                    </a:lnR>
                    <a:lnT>
                      <a:noFill/>
                    </a:lnT>
                    <a:lnB>
                      <a:noFill/>
                    </a:lnB>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5"/>
          <p:cNvSpPr>
            <a:spLocks noChangeArrowheads="1"/>
          </p:cNvSpPr>
          <p:nvPr/>
        </p:nvSpPr>
        <p:spPr bwMode="auto">
          <a:xfrm>
            <a:off x="1068504" y="361950"/>
            <a:ext cx="902811"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01</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产品概述</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grpSp>
        <p:nvGrpSpPr>
          <p:cNvPr id="20" name="组合 19"/>
          <p:cNvGrpSpPr/>
          <p:nvPr/>
        </p:nvGrpSpPr>
        <p:grpSpPr>
          <a:xfrm>
            <a:off x="341935" y="333375"/>
            <a:ext cx="640779" cy="621784"/>
            <a:chOff x="341935" y="333375"/>
            <a:chExt cx="640779" cy="621784"/>
          </a:xfrm>
        </p:grpSpPr>
        <p:sp>
          <p:nvSpPr>
            <p:cNvPr id="30" name="椭圆 101"/>
            <p:cNvSpPr>
              <a:spLocks noChangeArrowheads="1"/>
            </p:cNvSpPr>
            <p:nvPr/>
          </p:nvSpPr>
          <p:spPr bwMode="auto">
            <a:xfrm>
              <a:off x="341935" y="333375"/>
              <a:ext cx="640779" cy="621784"/>
            </a:xfrm>
            <a:prstGeom prst="ellipse">
              <a:avLst/>
            </a:prstGeom>
            <a:blipFill>
              <a:blip r:embed="rId3"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1" name="任意多边形 99"/>
            <p:cNvSpPr>
              <a:spLocks noChangeArrowheads="1"/>
            </p:cNvSpPr>
            <p:nvPr/>
          </p:nvSpPr>
          <p:spPr bwMode="auto">
            <a:xfrm>
              <a:off x="440725" y="426044"/>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sp>
        <p:nvSpPr>
          <p:cNvPr id="30721" name="Rectangle 1"/>
          <p:cNvSpPr>
            <a:spLocks noChangeArrowheads="1"/>
          </p:cNvSpPr>
          <p:nvPr/>
        </p:nvSpPr>
        <p:spPr bwMode="auto">
          <a:xfrm>
            <a:off x="419100" y="4017661"/>
            <a:ext cx="8324850" cy="7848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ts val="1800"/>
              </a:lnSpc>
              <a:spcBef>
                <a:spcPct val="0"/>
              </a:spcBef>
              <a:spcAft>
                <a:spcPct val="0"/>
              </a:spcAft>
              <a:buClrTx/>
              <a:buSzTx/>
              <a:buFontTx/>
              <a:buNone/>
            </a:pPr>
            <a:r>
              <a:rPr kumimoji="0" lang="zh-CN"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 </a:t>
            </a:r>
            <a:r>
              <a:rPr kumimoji="0" lang="en-US"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     </a:t>
            </a:r>
            <a:r>
              <a:rPr kumimoji="0" lang="zh-CN"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TG</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成立四年以来，一直有一个愿景</a:t>
            </a:r>
            <a:r>
              <a:rPr kumimoji="0" lang="zh-CN" sz="1050" b="0" i="0" u="none" strike="noStrike" cap="none" normalizeH="0" baseline="0" dirty="0" smtClean="0">
                <a:ln>
                  <a:noFill/>
                </a:ln>
                <a:solidFill>
                  <a:schemeClr val="bg1"/>
                </a:solidFill>
                <a:effectLst/>
                <a:latin typeface="Arial"/>
                <a:ea typeface="微软雅黑" pitchFamily="34" charset="-122"/>
                <a:cs typeface="Times New Roman" pitchFamily="18" charset="0"/>
              </a:rPr>
              <a:t>“</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智能网</a:t>
            </a:r>
            <a:r>
              <a:rPr kumimoji="0" lang="zh-CN"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络世界</a:t>
            </a:r>
            <a:r>
              <a:rPr kumimoji="0" lang="zh-CN" sz="1050" b="0" i="0" u="none" strike="noStrike" cap="none" normalizeH="0" baseline="0" dirty="0" smtClean="0">
                <a:ln>
                  <a:noFill/>
                </a:ln>
                <a:solidFill>
                  <a:schemeClr val="bg1"/>
                </a:solidFill>
                <a:effectLst/>
                <a:latin typeface="Arial"/>
                <a:ea typeface="微软雅黑" pitchFamily="34" charset="-122"/>
                <a:cs typeface="Times New Roman" pitchFamily="18" charset="0"/>
              </a:rPr>
              <a:t>”</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 ，而承载这个愿景最主要的产品就是云盒子。在介绍云盒子之前，我们先来看一个数据</a:t>
            </a:r>
            <a:r>
              <a:rPr lang="zh-CN" altLang="en-US" sz="1050" dirty="0" smtClean="0">
                <a:solidFill>
                  <a:schemeClr val="bg1"/>
                </a:solidFill>
                <a:latin typeface="微软雅黑" pitchFamily="34" charset="-122"/>
                <a:ea typeface="微软雅黑" pitchFamily="34" charset="-122"/>
                <a:cs typeface="Times New Roman" pitchFamily="18" charset="0"/>
              </a:rPr>
              <a:t>，银行与网吧行业网络运维从业人员对比：</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以广东农行为例，</a:t>
            </a:r>
            <a:r>
              <a:rPr kumimoji="0" lang="zh-CN"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5-7</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个人员负责全省</a:t>
            </a:r>
            <a:r>
              <a:rPr kumimoji="0" lang="zh-CN"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1.4</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万家营业网点维护和建设，而广东</a:t>
            </a:r>
            <a:r>
              <a:rPr kumimoji="0" lang="zh-CN"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8500</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多家网吧，网络维护从业人员数量超过</a:t>
            </a:r>
            <a:r>
              <a:rPr kumimoji="0" lang="zh-CN"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300</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人，效率相差了</a:t>
            </a:r>
            <a:r>
              <a:rPr kumimoji="0" lang="zh-CN" alt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49</a:t>
            </a:r>
            <a:r>
              <a:rPr kumimoji="0" lang="zh-CN" sz="105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倍，那么银行是如何做到的呢？</a:t>
            </a:r>
            <a:endParaRPr kumimoji="0" lang="zh-CN" sz="105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grpSp>
        <p:nvGrpSpPr>
          <p:cNvPr id="23" name="组合 22"/>
          <p:cNvGrpSpPr/>
          <p:nvPr/>
        </p:nvGrpSpPr>
        <p:grpSpPr>
          <a:xfrm>
            <a:off x="867645" y="1371599"/>
            <a:ext cx="7323855" cy="2444478"/>
            <a:chOff x="248520" y="483518"/>
            <a:chExt cx="8511570" cy="3456384"/>
          </a:xfrm>
        </p:grpSpPr>
        <p:graphicFrame>
          <p:nvGraphicFramePr>
            <p:cNvPr id="34" name="图表 33"/>
            <p:cNvGraphicFramePr/>
            <p:nvPr/>
          </p:nvGraphicFramePr>
          <p:xfrm>
            <a:off x="248520" y="628817"/>
            <a:ext cx="4104456" cy="2680072"/>
          </p:xfrm>
          <a:graphic>
            <a:graphicData uri="http://schemas.openxmlformats.org/drawingml/2006/chart">
              <c:chart xmlns:c="http://schemas.openxmlformats.org/drawingml/2006/chart" xmlns:r="http://schemas.openxmlformats.org/officeDocument/2006/relationships" r:id="rId1"/>
            </a:graphicData>
          </a:graphic>
        </p:graphicFrame>
        <p:sp>
          <p:nvSpPr>
            <p:cNvPr id="36" name="TextBox 35"/>
            <p:cNvSpPr txBox="1"/>
            <p:nvPr/>
          </p:nvSpPr>
          <p:spPr>
            <a:xfrm>
              <a:off x="662721" y="567445"/>
              <a:ext cx="512687" cy="348146"/>
            </a:xfrm>
            <a:prstGeom prst="rect">
              <a:avLst/>
            </a:prstGeom>
            <a:noFill/>
          </p:spPr>
          <p:txBody>
            <a:bodyPr wrap="none" rtlCol="0">
              <a:spAutoFit/>
            </a:bodyPr>
            <a:lstStyle/>
            <a:p>
              <a:r>
                <a:rPr lang="zh-CN" altLang="en-US" sz="1000" b="1" dirty="0" smtClean="0">
                  <a:solidFill>
                    <a:schemeClr val="bg1"/>
                  </a:solidFill>
                  <a:latin typeface="微软雅黑" pitchFamily="34" charset="-122"/>
                  <a:ea typeface="微软雅黑" pitchFamily="34" charset="-122"/>
                </a:rPr>
                <a:t>网吧</a:t>
              </a:r>
              <a:endParaRPr lang="zh-CN" altLang="en-US" sz="1000" b="1" dirty="0">
                <a:solidFill>
                  <a:schemeClr val="bg1"/>
                </a:solidFill>
                <a:latin typeface="微软雅黑" pitchFamily="34" charset="-122"/>
                <a:ea typeface="微软雅黑" pitchFamily="34" charset="-122"/>
              </a:endParaRPr>
            </a:p>
          </p:txBody>
        </p:sp>
        <p:sp>
          <p:nvSpPr>
            <p:cNvPr id="37" name="矩形 36"/>
            <p:cNvSpPr/>
            <p:nvPr/>
          </p:nvSpPr>
          <p:spPr>
            <a:xfrm>
              <a:off x="677831" y="3250795"/>
              <a:ext cx="3355507" cy="304628"/>
            </a:xfrm>
            <a:prstGeom prst="rect">
              <a:avLst/>
            </a:prstGeom>
          </p:spPr>
          <p:txBody>
            <a:bodyPr wrap="square">
              <a:spAutoFit/>
            </a:bodyPr>
            <a:lstStyle/>
            <a:p>
              <a:r>
                <a:rPr lang="zh-CN" altLang="en-US" sz="800" dirty="0" smtClean="0">
                  <a:solidFill>
                    <a:schemeClr val="bg1"/>
                  </a:solidFill>
                  <a:latin typeface="微软雅黑" pitchFamily="34" charset="-122"/>
                  <a:ea typeface="微软雅黑" pitchFamily="34" charset="-122"/>
                </a:rPr>
                <a:t>全国</a:t>
              </a:r>
              <a:r>
                <a:rPr lang="en-US" altLang="zh-CN" sz="800" dirty="0" smtClean="0">
                  <a:solidFill>
                    <a:schemeClr val="bg1"/>
                  </a:solidFill>
                  <a:latin typeface="微软雅黑" pitchFamily="34" charset="-122"/>
                  <a:ea typeface="微软雅黑" pitchFamily="34" charset="-122"/>
                </a:rPr>
                <a:t>14.5</a:t>
              </a:r>
              <a:r>
                <a:rPr lang="zh-CN" altLang="zh-CN" sz="800" dirty="0" smtClean="0">
                  <a:solidFill>
                    <a:schemeClr val="bg1"/>
                  </a:solidFill>
                  <a:latin typeface="微软雅黑" pitchFamily="34" charset="-122"/>
                  <a:ea typeface="微软雅黑" pitchFamily="34" charset="-122"/>
                </a:rPr>
                <a:t>万</a:t>
              </a:r>
              <a:r>
                <a:rPr lang="en-US" altLang="zh-CN" sz="800" dirty="0" smtClean="0">
                  <a:solidFill>
                    <a:schemeClr val="bg1"/>
                  </a:solidFill>
                  <a:latin typeface="微软雅黑" pitchFamily="34" charset="-122"/>
                  <a:ea typeface="微软雅黑" pitchFamily="34" charset="-122"/>
                </a:rPr>
                <a:t> </a:t>
              </a:r>
              <a:r>
                <a:rPr lang="zh-CN" altLang="en-US" sz="800" dirty="0" smtClean="0">
                  <a:solidFill>
                    <a:schemeClr val="bg1"/>
                  </a:solidFill>
                  <a:latin typeface="微软雅黑" pitchFamily="34" charset="-122"/>
                  <a:ea typeface="微软雅黑" pitchFamily="34" charset="-122"/>
                </a:rPr>
                <a:t>广东</a:t>
              </a:r>
              <a:r>
                <a:rPr lang="en-US" altLang="zh-CN" sz="800" dirty="0" smtClean="0">
                  <a:solidFill>
                    <a:schemeClr val="bg1"/>
                  </a:solidFill>
                  <a:latin typeface="微软雅黑" pitchFamily="34" charset="-122"/>
                  <a:ea typeface="微软雅黑" pitchFamily="34" charset="-122"/>
                </a:rPr>
                <a:t>8500          </a:t>
              </a:r>
              <a:r>
                <a:rPr lang="zh-CN" altLang="en-US" sz="800" dirty="0" smtClean="0">
                  <a:solidFill>
                    <a:schemeClr val="bg1"/>
                  </a:solidFill>
                  <a:latin typeface="微软雅黑" pitchFamily="34" charset="-122"/>
                  <a:ea typeface="微软雅黑" pitchFamily="34" charset="-122"/>
                </a:rPr>
                <a:t>网络维护人员≈</a:t>
              </a:r>
              <a:r>
                <a:rPr lang="en-US" altLang="zh-CN" sz="800" dirty="0" smtClean="0">
                  <a:solidFill>
                    <a:schemeClr val="bg1"/>
                  </a:solidFill>
                  <a:latin typeface="微软雅黑" pitchFamily="34" charset="-122"/>
                  <a:ea typeface="微软雅黑" pitchFamily="34" charset="-122"/>
                </a:rPr>
                <a:t>300</a:t>
              </a:r>
              <a:endParaRPr lang="zh-CN" altLang="en-US" sz="800" dirty="0">
                <a:solidFill>
                  <a:schemeClr val="bg1"/>
                </a:solidFill>
                <a:latin typeface="微软雅黑" pitchFamily="34" charset="-122"/>
                <a:ea typeface="微软雅黑" pitchFamily="34" charset="-122"/>
              </a:endParaRPr>
            </a:p>
          </p:txBody>
        </p:sp>
        <p:graphicFrame>
          <p:nvGraphicFramePr>
            <p:cNvPr id="38" name="图表 37"/>
            <p:cNvGraphicFramePr/>
            <p:nvPr/>
          </p:nvGraphicFramePr>
          <p:xfrm>
            <a:off x="4655634" y="620191"/>
            <a:ext cx="4104456" cy="2680072"/>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p:cNvSpPr txBox="1"/>
            <p:nvPr/>
          </p:nvSpPr>
          <p:spPr>
            <a:xfrm>
              <a:off x="5105591" y="558820"/>
              <a:ext cx="1108835" cy="348146"/>
            </a:xfrm>
            <a:prstGeom prst="rect">
              <a:avLst/>
            </a:prstGeom>
            <a:noFill/>
          </p:spPr>
          <p:txBody>
            <a:bodyPr wrap="none" rtlCol="0">
              <a:spAutoFit/>
            </a:bodyPr>
            <a:lstStyle/>
            <a:p>
              <a:r>
                <a:rPr lang="zh-CN" altLang="en-US" sz="1000" b="1" dirty="0" smtClean="0">
                  <a:solidFill>
                    <a:schemeClr val="bg1"/>
                  </a:solidFill>
                  <a:latin typeface="微软雅黑" pitchFamily="34" charset="-122"/>
                  <a:ea typeface="微软雅黑" pitchFamily="34" charset="-122"/>
                </a:rPr>
                <a:t>银行金融网点</a:t>
              </a:r>
              <a:endParaRPr lang="zh-CN" altLang="en-US" sz="1000" b="1" dirty="0">
                <a:solidFill>
                  <a:schemeClr val="bg1"/>
                </a:solidFill>
                <a:latin typeface="微软雅黑" pitchFamily="34" charset="-122"/>
                <a:ea typeface="微软雅黑" pitchFamily="34" charset="-122"/>
              </a:endParaRPr>
            </a:p>
          </p:txBody>
        </p:sp>
        <p:sp>
          <p:nvSpPr>
            <p:cNvPr id="40" name="矩形 39"/>
            <p:cNvSpPr/>
            <p:nvPr/>
          </p:nvSpPr>
          <p:spPr>
            <a:xfrm>
              <a:off x="5184522" y="3250795"/>
              <a:ext cx="3287757" cy="304628"/>
            </a:xfrm>
            <a:prstGeom prst="rect">
              <a:avLst/>
            </a:prstGeom>
          </p:spPr>
          <p:txBody>
            <a:bodyPr wrap="square">
              <a:spAutoFit/>
            </a:bodyPr>
            <a:lstStyle/>
            <a:p>
              <a:r>
                <a:rPr lang="zh-CN" altLang="en-US" sz="800" dirty="0" smtClean="0">
                  <a:solidFill>
                    <a:schemeClr val="bg1"/>
                  </a:solidFill>
                  <a:latin typeface="微软雅黑" pitchFamily="34" charset="-122"/>
                  <a:ea typeface="微软雅黑" pitchFamily="34" charset="-122"/>
                </a:rPr>
                <a:t>全国</a:t>
              </a:r>
              <a:r>
                <a:rPr lang="en-US" altLang="zh-CN" sz="800" dirty="0" smtClean="0">
                  <a:solidFill>
                    <a:schemeClr val="bg1"/>
                  </a:solidFill>
                  <a:latin typeface="微软雅黑" pitchFamily="34" charset="-122"/>
                  <a:ea typeface="微软雅黑" pitchFamily="34" charset="-122"/>
                </a:rPr>
                <a:t>21</a:t>
              </a:r>
              <a:r>
                <a:rPr lang="zh-CN" altLang="zh-CN" sz="800" dirty="0" smtClean="0">
                  <a:solidFill>
                    <a:schemeClr val="bg1"/>
                  </a:solidFill>
                  <a:latin typeface="微软雅黑" pitchFamily="34" charset="-122"/>
                  <a:ea typeface="微软雅黑" pitchFamily="34" charset="-122"/>
                </a:rPr>
                <a:t>万</a:t>
              </a:r>
              <a:r>
                <a:rPr lang="en-US" altLang="zh-CN" sz="800" dirty="0" smtClean="0">
                  <a:solidFill>
                    <a:schemeClr val="bg1"/>
                  </a:solidFill>
                  <a:latin typeface="微软雅黑" pitchFamily="34" charset="-122"/>
                  <a:ea typeface="微软雅黑" pitchFamily="34" charset="-122"/>
                </a:rPr>
                <a:t> </a:t>
              </a:r>
              <a:r>
                <a:rPr lang="zh-CN" altLang="en-US" sz="800" dirty="0" smtClean="0">
                  <a:solidFill>
                    <a:schemeClr val="bg1"/>
                  </a:solidFill>
                  <a:latin typeface="微软雅黑" pitchFamily="34" charset="-122"/>
                  <a:ea typeface="微软雅黑" pitchFamily="34" charset="-122"/>
                </a:rPr>
                <a:t>广东</a:t>
              </a:r>
              <a:r>
                <a:rPr lang="en-US" altLang="zh-CN" sz="800" dirty="0" smtClean="0">
                  <a:solidFill>
                    <a:schemeClr val="bg1"/>
                  </a:solidFill>
                  <a:latin typeface="微软雅黑" pitchFamily="34" charset="-122"/>
                  <a:ea typeface="微软雅黑" pitchFamily="34" charset="-122"/>
                </a:rPr>
                <a:t>14000                 </a:t>
              </a:r>
              <a:r>
                <a:rPr lang="zh-CN" altLang="en-US" sz="800" dirty="0" smtClean="0">
                  <a:solidFill>
                    <a:schemeClr val="bg1"/>
                  </a:solidFill>
                  <a:latin typeface="微软雅黑" pitchFamily="34" charset="-122"/>
                  <a:ea typeface="微软雅黑" pitchFamily="34" charset="-122"/>
                </a:rPr>
                <a:t>网络科人员≈</a:t>
              </a:r>
              <a:r>
                <a:rPr lang="en-US" altLang="zh-CN" sz="800" dirty="0" smtClean="0">
                  <a:solidFill>
                    <a:schemeClr val="bg1"/>
                  </a:solidFill>
                  <a:latin typeface="微软雅黑" pitchFamily="34" charset="-122"/>
                  <a:ea typeface="微软雅黑" pitchFamily="34" charset="-122"/>
                </a:rPr>
                <a:t>10</a:t>
              </a:r>
              <a:r>
                <a:rPr lang="zh-CN" altLang="en-US" sz="800" dirty="0" smtClean="0">
                  <a:solidFill>
                    <a:schemeClr val="bg1"/>
                  </a:solidFill>
                  <a:latin typeface="微软雅黑" pitchFamily="34" charset="-122"/>
                  <a:ea typeface="微软雅黑" pitchFamily="34" charset="-122"/>
                </a:rPr>
                <a:t>人</a:t>
              </a:r>
              <a:endParaRPr lang="zh-CN" altLang="en-US" sz="800" dirty="0">
                <a:solidFill>
                  <a:schemeClr val="bg1"/>
                </a:solidFill>
                <a:latin typeface="微软雅黑" pitchFamily="34" charset="-122"/>
                <a:ea typeface="微软雅黑" pitchFamily="34" charset="-122"/>
              </a:endParaRPr>
            </a:p>
          </p:txBody>
        </p:sp>
        <p:cxnSp>
          <p:nvCxnSpPr>
            <p:cNvPr id="41" name="直接箭头连接符 40"/>
            <p:cNvCxnSpPr/>
            <p:nvPr/>
          </p:nvCxnSpPr>
          <p:spPr>
            <a:xfrm>
              <a:off x="4499992" y="483518"/>
              <a:ext cx="0" cy="3456384"/>
            </a:xfrm>
            <a:prstGeom prst="straightConnector1">
              <a:avLst/>
            </a:prstGeom>
            <a:ln>
              <a:solidFill>
                <a:schemeClr val="tx1">
                  <a:lumMod val="50000"/>
                  <a:lumOff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5"/>
          <p:cNvSpPr>
            <a:spLocks noChangeArrowheads="1"/>
          </p:cNvSpPr>
          <p:nvPr/>
        </p:nvSpPr>
        <p:spPr bwMode="auto">
          <a:xfrm>
            <a:off x="1068504" y="361950"/>
            <a:ext cx="902811"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01</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产品概述</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grpSp>
        <p:nvGrpSpPr>
          <p:cNvPr id="2" name="组合 19"/>
          <p:cNvGrpSpPr/>
          <p:nvPr/>
        </p:nvGrpSpPr>
        <p:grpSpPr>
          <a:xfrm>
            <a:off x="341935" y="333375"/>
            <a:ext cx="640779" cy="621784"/>
            <a:chOff x="341935" y="333375"/>
            <a:chExt cx="640779" cy="621784"/>
          </a:xfrm>
        </p:grpSpPr>
        <p:sp>
          <p:nvSpPr>
            <p:cNvPr id="30" name="椭圆 101"/>
            <p:cNvSpPr>
              <a:spLocks noChangeArrowheads="1"/>
            </p:cNvSpPr>
            <p:nvPr/>
          </p:nvSpPr>
          <p:spPr bwMode="auto">
            <a:xfrm>
              <a:off x="341935" y="333375"/>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1" name="任意多边形 99"/>
            <p:cNvSpPr>
              <a:spLocks noChangeArrowheads="1"/>
            </p:cNvSpPr>
            <p:nvPr/>
          </p:nvSpPr>
          <p:spPr bwMode="auto">
            <a:xfrm>
              <a:off x="440725" y="426044"/>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sp>
        <p:nvSpPr>
          <p:cNvPr id="15" name="Rectangle 1"/>
          <p:cNvSpPr>
            <a:spLocks noChangeArrowheads="1"/>
          </p:cNvSpPr>
          <p:nvPr/>
        </p:nvSpPr>
        <p:spPr bwMode="auto">
          <a:xfrm>
            <a:off x="419100" y="3418434"/>
            <a:ext cx="8324850" cy="1449884"/>
          </a:xfrm>
          <a:prstGeom prst="rect">
            <a:avLst/>
          </a:prstGeom>
          <a:noFill/>
          <a:ln w="9525">
            <a:noFill/>
            <a:miter lim="800000"/>
          </a:ln>
          <a:effectLst/>
        </p:spPr>
        <p:txBody>
          <a:bodyPr vert="horz" wrap="square" lIns="91440" tIns="45720" rIns="91440" bIns="45720" numCol="1" anchor="ctr" anchorCtr="0" compatLnSpc="1">
            <a:spAutoFit/>
          </a:bodyPr>
          <a:lstStyle/>
          <a:p>
            <a:pPr lvl="0" eaLnBrk="0" fontAlgn="base" hangingPunct="0">
              <a:lnSpc>
                <a:spcPts val="1800"/>
              </a:lnSpc>
              <a:spcBef>
                <a:spcPct val="0"/>
              </a:spcBef>
              <a:spcAft>
                <a:spcPct val="0"/>
              </a:spcAft>
            </a:pPr>
            <a:r>
              <a:rPr lang="en-US" altLang="zh-CN" sz="1050" dirty="0" smtClean="0">
                <a:solidFill>
                  <a:schemeClr val="bg1"/>
                </a:solidFill>
                <a:latin typeface="微软雅黑" pitchFamily="34" charset="-122"/>
                <a:ea typeface="微软雅黑" pitchFamily="34" charset="-122"/>
                <a:cs typeface="Times New Roman" pitchFamily="18" charset="0"/>
              </a:rPr>
              <a:t>       </a:t>
            </a:r>
            <a:r>
              <a:rPr lang="zh-CN" altLang="zh-CN" sz="1050" dirty="0" smtClean="0">
                <a:solidFill>
                  <a:schemeClr val="bg1"/>
                </a:solidFill>
                <a:latin typeface="微软雅黑" pitchFamily="34" charset="-122"/>
                <a:ea typeface="微软雅黑" pitchFamily="34" charset="-122"/>
                <a:cs typeface="Times New Roman" pitchFamily="18" charset="0"/>
              </a:rPr>
              <a:t>银行做到这样高效率的原因有三个：一是设备标准化，二是设备高稳定性，三是规范化管理</a:t>
            </a:r>
            <a:r>
              <a:rPr lang="zh-CN" altLang="en-US" sz="1050" dirty="0" smtClean="0">
                <a:solidFill>
                  <a:schemeClr val="bg1"/>
                </a:solidFill>
                <a:latin typeface="微软雅黑" pitchFamily="34" charset="-122"/>
                <a:ea typeface="微软雅黑" pitchFamily="34" charset="-122"/>
                <a:cs typeface="Times New Roman" pitchFamily="18" charset="0"/>
              </a:rPr>
              <a:t>。</a:t>
            </a:r>
            <a:r>
              <a:rPr lang="zh-CN" altLang="zh-CN" sz="1050" dirty="0" smtClean="0">
                <a:solidFill>
                  <a:schemeClr val="bg1"/>
                </a:solidFill>
                <a:latin typeface="微软雅黑" pitchFamily="34" charset="-122"/>
                <a:ea typeface="微软雅黑" pitchFamily="34" charset="-122"/>
                <a:cs typeface="Times New Roman" pitchFamily="18" charset="0"/>
              </a:rPr>
              <a:t>在网吧行业设备标准化方面，TG制定了网吧行业万兆环网、万兆星网的标准；在设备稳定性上，TG设备的稳定性一直是网吧行业最高的，先后推出双电源冗余万兆交换机方案及预警平台。对于规范化管理，银行基于私有云制定了非常标准的配置规范，并有强大的网管平台进行配置对比和故障预警；TG云盒子则是深入网吧行业的场景需求，为了网吧行业量身打造特色的智能网络管理云平台。</a:t>
            </a:r>
            <a:endParaRPr lang="zh-CN" altLang="zh-CN" sz="1050" dirty="0" smtClean="0">
              <a:solidFill>
                <a:schemeClr val="bg1"/>
              </a:solidFill>
              <a:latin typeface="Arial" pitchFamily="34" charset="0"/>
              <a:ea typeface="宋体" pitchFamily="2" charset="-122"/>
              <a:cs typeface="宋体" pitchFamily="2" charset="-122"/>
            </a:endParaRPr>
          </a:p>
          <a:p>
            <a:pPr lvl="0" eaLnBrk="0" fontAlgn="base" hangingPunct="0">
              <a:lnSpc>
                <a:spcPts val="1800"/>
              </a:lnSpc>
              <a:spcBef>
                <a:spcPct val="0"/>
              </a:spcBef>
              <a:spcAft>
                <a:spcPct val="0"/>
              </a:spcAft>
            </a:pPr>
            <a:r>
              <a:rPr lang="zh-CN" altLang="zh-CN" sz="1050" dirty="0" smtClean="0">
                <a:solidFill>
                  <a:schemeClr val="bg1"/>
                </a:solidFill>
                <a:latin typeface="微软雅黑" pitchFamily="34" charset="-122"/>
                <a:ea typeface="微软雅黑" pitchFamily="34" charset="-122"/>
                <a:cs typeface="Times New Roman" pitchFamily="18" charset="0"/>
              </a:rPr>
              <a:t>      TG云盒子Ｖ３.０全新版从网吧常见的隐患预防、故障诊断、端口呈现、设备管理、网络评估五个方面进行了创新，我们希望这些将成为网吧网络整体健康新规范，为我们网维今后维护提供新的方向。</a:t>
            </a:r>
            <a:endParaRPr lang="zh-CN" altLang="zh-CN" sz="1050" dirty="0" smtClean="0">
              <a:solidFill>
                <a:schemeClr val="bg1"/>
              </a:solidFill>
              <a:latin typeface="Arial" pitchFamily="34" charset="0"/>
              <a:ea typeface="宋体" pitchFamily="2" charset="-122"/>
              <a:cs typeface="宋体" pitchFamily="2" charset="-122"/>
            </a:endParaRPr>
          </a:p>
        </p:txBody>
      </p:sp>
      <p:pic>
        <p:nvPicPr>
          <p:cNvPr id="16" name="Picture 2"/>
          <p:cNvPicPr>
            <a:picLocks noChangeAspect="1" noChangeArrowheads="1"/>
          </p:cNvPicPr>
          <p:nvPr/>
        </p:nvPicPr>
        <p:blipFill>
          <a:blip r:embed="rId2" cstate="print"/>
          <a:srcRect/>
          <a:stretch>
            <a:fillRect/>
          </a:stretch>
        </p:blipFill>
        <p:spPr bwMode="auto">
          <a:xfrm>
            <a:off x="1409700" y="1314449"/>
            <a:ext cx="6162675" cy="1545248"/>
          </a:xfrm>
          <a:prstGeom prst="rect">
            <a:avLst/>
          </a:prstGeom>
          <a:noFill/>
          <a:ln w="9525">
            <a:noFill/>
            <a:miter lim="800000"/>
            <a:headEnd/>
            <a:tailEnd/>
          </a:ln>
          <a:effectLst/>
        </p:spPr>
      </p:pic>
      <p:sp>
        <p:nvSpPr>
          <p:cNvPr id="17" name="矩形 16"/>
          <p:cNvSpPr/>
          <p:nvPr/>
        </p:nvSpPr>
        <p:spPr>
          <a:xfrm>
            <a:off x="1733550" y="2970388"/>
            <a:ext cx="5438775" cy="261610"/>
          </a:xfrm>
          <a:prstGeom prst="rect">
            <a:avLst/>
          </a:prstGeom>
          <a:noFill/>
        </p:spPr>
        <p:txBody>
          <a:bodyPr wrap="square" lIns="91440" tIns="45720" rIns="91440" bIns="45720">
            <a:spAutoFit/>
          </a:bodyPr>
          <a:lstStyle/>
          <a:p>
            <a:pPr algn="dist"/>
            <a:r>
              <a:rPr lang="zh-CN" altLang="en-US" sz="1100" b="1" cap="none"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微软雅黑" pitchFamily="34" charset="-122"/>
                <a:ea typeface="微软雅黑" pitchFamily="34" charset="-122"/>
              </a:rPr>
              <a:t>高标准         高稳定         规范化</a:t>
            </a:r>
            <a:endParaRPr lang="zh-CN" altLang="en-US" sz="1100" b="1" cap="none"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5"/>
          <p:cNvSpPr>
            <a:spLocks noChangeArrowheads="1"/>
          </p:cNvSpPr>
          <p:nvPr/>
        </p:nvSpPr>
        <p:spPr bwMode="auto">
          <a:xfrm>
            <a:off x="1068503" y="361950"/>
            <a:ext cx="902812"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02</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方案使用</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sp>
        <p:nvSpPr>
          <p:cNvPr id="30" name="椭圆 101"/>
          <p:cNvSpPr>
            <a:spLocks noChangeArrowheads="1"/>
          </p:cNvSpPr>
          <p:nvPr/>
        </p:nvSpPr>
        <p:spPr bwMode="auto">
          <a:xfrm>
            <a:off x="341935" y="333375"/>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1" name="任意多边形 99"/>
          <p:cNvSpPr>
            <a:spLocks noChangeArrowheads="1"/>
          </p:cNvSpPr>
          <p:nvPr/>
        </p:nvSpPr>
        <p:spPr bwMode="auto">
          <a:xfrm>
            <a:off x="450250" y="435569"/>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nvGrpSpPr>
          <p:cNvPr id="34" name="组合 33"/>
          <p:cNvGrpSpPr/>
          <p:nvPr/>
        </p:nvGrpSpPr>
        <p:grpSpPr>
          <a:xfrm>
            <a:off x="341935" y="333375"/>
            <a:ext cx="640779" cy="621784"/>
            <a:chOff x="2448002" y="2381250"/>
            <a:chExt cx="640779" cy="621784"/>
          </a:xfrm>
        </p:grpSpPr>
        <p:sp>
          <p:nvSpPr>
            <p:cNvPr id="36" name="椭圆 96"/>
            <p:cNvSpPr>
              <a:spLocks noChangeArrowheads="1"/>
            </p:cNvSpPr>
            <p:nvPr/>
          </p:nvSpPr>
          <p:spPr bwMode="auto">
            <a:xfrm>
              <a:off x="2448002" y="2381250"/>
              <a:ext cx="640779" cy="621784"/>
            </a:xfrm>
            <a:prstGeom prst="ellipse">
              <a:avLst/>
            </a:prstGeom>
            <a:blipFill>
              <a:blip r:embed="rId1"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37" name="Freeform 168"/>
            <p:cNvSpPr>
              <a:spLocks noChangeAspect="1" noEditPoints="1" noChangeArrowheads="1"/>
            </p:cNvSpPr>
            <p:nvPr/>
          </p:nvSpPr>
          <p:spPr bwMode="auto">
            <a:xfrm>
              <a:off x="2566558" y="2513707"/>
              <a:ext cx="403667" cy="356870"/>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grpSp>
      <p:pic>
        <p:nvPicPr>
          <p:cNvPr id="41" name="图片 40" descr="万兆星网.png"/>
          <p:cNvPicPr>
            <a:picLocks noChangeAspect="1"/>
          </p:cNvPicPr>
          <p:nvPr/>
        </p:nvPicPr>
        <p:blipFill>
          <a:blip r:embed="rId2" cstate="print"/>
          <a:srcRect/>
          <a:stretch>
            <a:fillRect/>
          </a:stretch>
        </p:blipFill>
        <p:spPr>
          <a:xfrm>
            <a:off x="990636" y="1131998"/>
            <a:ext cx="3081016" cy="2722877"/>
          </a:xfrm>
          <a:prstGeom prst="rect">
            <a:avLst/>
          </a:prstGeom>
        </p:spPr>
      </p:pic>
      <p:pic>
        <p:nvPicPr>
          <p:cNvPr id="42" name="图片 41" descr="S4600E万兆环网副本999999.png"/>
          <p:cNvPicPr>
            <a:picLocks noChangeAspect="1"/>
          </p:cNvPicPr>
          <p:nvPr/>
        </p:nvPicPr>
        <p:blipFill rotWithShape="1">
          <a:blip r:embed="rId3" cstate="print"/>
          <a:srcRect b="6911"/>
          <a:stretch>
            <a:fillRect/>
          </a:stretch>
        </p:blipFill>
        <p:spPr>
          <a:xfrm>
            <a:off x="5195834" y="1311225"/>
            <a:ext cx="3148273" cy="2225616"/>
          </a:xfrm>
          <a:prstGeom prst="rect">
            <a:avLst/>
          </a:prstGeom>
        </p:spPr>
      </p:pic>
      <p:sp>
        <p:nvSpPr>
          <p:cNvPr id="43" name="椭圆 42"/>
          <p:cNvSpPr/>
          <p:nvPr/>
        </p:nvSpPr>
        <p:spPr>
          <a:xfrm>
            <a:off x="1759788" y="1621767"/>
            <a:ext cx="517585" cy="49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053532" y="1774167"/>
            <a:ext cx="517585" cy="49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13335" y="4192438"/>
            <a:ext cx="7630772" cy="469900"/>
          </a:xfrm>
          <a:prstGeom prst="rect">
            <a:avLst/>
          </a:prstGeom>
        </p:spPr>
        <p:txBody>
          <a:bodyPr wrap="square">
            <a:spAutoFit/>
          </a:bodyPr>
          <a:lstStyle/>
          <a:p>
            <a:r>
              <a:rPr lang="zh-CN" altLang="en-US" sz="1200" dirty="0" smtClean="0">
                <a:solidFill>
                  <a:schemeClr val="bg1">
                    <a:lumMod val="95000"/>
                  </a:schemeClr>
                </a:solidFill>
                <a:latin typeface="微软雅黑" pitchFamily="34" charset="-122"/>
                <a:ea typeface="微软雅黑" pitchFamily="34" charset="-122"/>
                <a:sym typeface="微软雅黑" pitchFamily="34" charset="-122"/>
              </a:rPr>
              <a:t>        产品旁挂在主交换即可，云盒子会自动识别网络设备并呈现在相关拓扑图、设备管理、端口统计等功能里，具体操作请看</a:t>
            </a:r>
            <a:r>
              <a:rPr lang="en-US" altLang="zh-CN" sz="1200" dirty="0" smtClean="0">
                <a:solidFill>
                  <a:schemeClr val="bg1">
                    <a:lumMod val="95000"/>
                  </a:schemeClr>
                </a:solidFill>
                <a:latin typeface="微软雅黑" pitchFamily="34" charset="-122"/>
                <a:ea typeface="微软雅黑" pitchFamily="34" charset="-122"/>
                <a:sym typeface="微软雅黑" pitchFamily="34" charset="-122"/>
              </a:rPr>
              <a:t>《</a:t>
            </a:r>
            <a:r>
              <a:rPr lang="zh-CN" altLang="en-US" sz="1200" dirty="0" smtClean="0">
                <a:solidFill>
                  <a:schemeClr val="bg1">
                    <a:lumMod val="95000"/>
                  </a:schemeClr>
                </a:solidFill>
                <a:latin typeface="微软雅黑" pitchFamily="34" charset="-122"/>
                <a:ea typeface="微软雅黑" pitchFamily="34" charset="-122"/>
                <a:sym typeface="微软雅黑" pitchFamily="34" charset="-122"/>
              </a:rPr>
              <a:t>云盒子</a:t>
            </a:r>
            <a:r>
              <a:rPr lang="en-US" altLang="zh-CN" sz="1200" dirty="0" smtClean="0">
                <a:solidFill>
                  <a:schemeClr val="bg1">
                    <a:lumMod val="95000"/>
                  </a:schemeClr>
                </a:solidFill>
                <a:latin typeface="微软雅黑" pitchFamily="34" charset="-122"/>
                <a:ea typeface="微软雅黑" pitchFamily="34" charset="-122"/>
                <a:sym typeface="微软雅黑" pitchFamily="34" charset="-122"/>
              </a:rPr>
              <a:t>M1 V3.0</a:t>
            </a:r>
            <a:r>
              <a:rPr lang="zh-CN" altLang="en-US" sz="1200" dirty="0" smtClean="0">
                <a:solidFill>
                  <a:schemeClr val="bg1">
                    <a:lumMod val="95000"/>
                  </a:schemeClr>
                </a:solidFill>
                <a:latin typeface="微软雅黑" pitchFamily="34" charset="-122"/>
                <a:ea typeface="微软雅黑" pitchFamily="34" charset="-122"/>
                <a:sym typeface="微软雅黑" pitchFamily="34" charset="-122"/>
              </a:rPr>
              <a:t>全新版操作手册</a:t>
            </a:r>
            <a:r>
              <a:rPr lang="en-US" altLang="zh-CN" sz="1200" dirty="0" smtClean="0">
                <a:solidFill>
                  <a:schemeClr val="bg1">
                    <a:lumMod val="95000"/>
                  </a:schemeClr>
                </a:solidFill>
                <a:latin typeface="微软雅黑" pitchFamily="34" charset="-122"/>
                <a:ea typeface="微软雅黑" pitchFamily="34" charset="-122"/>
                <a:sym typeface="微软雅黑" pitchFamily="34" charset="-122"/>
              </a:rPr>
              <a:t>》</a:t>
            </a:r>
            <a:r>
              <a:rPr lang="zh-CN" altLang="en-US" sz="1200" dirty="0" smtClean="0">
                <a:solidFill>
                  <a:schemeClr val="bg1">
                    <a:lumMod val="95000"/>
                  </a:schemeClr>
                </a:solidFill>
                <a:latin typeface="微软雅黑" pitchFamily="34" charset="-122"/>
                <a:ea typeface="微软雅黑" pitchFamily="34" charset="-122"/>
                <a:sym typeface="微软雅黑" pitchFamily="34" charset="-122"/>
              </a:rPr>
              <a:t>，（注：必须是</a:t>
            </a:r>
            <a:r>
              <a:rPr lang="en-US" altLang="zh-CN" sz="1200" dirty="0" smtClean="0">
                <a:solidFill>
                  <a:schemeClr val="bg1">
                    <a:lumMod val="95000"/>
                  </a:schemeClr>
                </a:solidFill>
                <a:latin typeface="微软雅黑" pitchFamily="34" charset="-122"/>
                <a:ea typeface="微软雅黑" pitchFamily="34" charset="-122"/>
                <a:sym typeface="微软雅黑" pitchFamily="34" charset="-122"/>
              </a:rPr>
              <a:t>TG</a:t>
            </a:r>
            <a:r>
              <a:rPr lang="zh-CN" altLang="en-US" sz="1200" dirty="0" smtClean="0">
                <a:solidFill>
                  <a:schemeClr val="bg1">
                    <a:lumMod val="95000"/>
                  </a:schemeClr>
                </a:solidFill>
                <a:latin typeface="微软雅黑" pitchFamily="34" charset="-122"/>
                <a:ea typeface="微软雅黑" pitchFamily="34" charset="-122"/>
                <a:sym typeface="微软雅黑" pitchFamily="34" charset="-122"/>
              </a:rPr>
              <a:t>品牌网络设备才能被云盒子自动识别）</a:t>
            </a:r>
            <a:endParaRPr lang="en-US" altLang="zh-CN" sz="1200" dirty="0">
              <a:solidFill>
                <a:schemeClr val="bg1">
                  <a:lumMod val="95000"/>
                </a:schemeClr>
              </a:solidFill>
              <a:latin typeface="微软雅黑" pitchFamily="34" charset="-122"/>
              <a:ea typeface="微软雅黑" pitchFamily="34" charset="-122"/>
              <a:sym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14774" y="706501"/>
          <a:ext cx="3969228" cy="4023890"/>
        </p:xfrm>
        <a:graphic>
          <a:graphicData uri="http://schemas.openxmlformats.org/drawingml/2006/table">
            <a:tbl>
              <a:tblPr>
                <a:effectLst>
                  <a:outerShdw blurRad="50800" dist="38100" dir="2700000" algn="tl" rotWithShape="0">
                    <a:prstClr val="black">
                      <a:alpha val="40000"/>
                    </a:prstClr>
                  </a:outerShdw>
                </a:effectLst>
              </a:tblPr>
              <a:tblGrid>
                <a:gridCol w="1984614"/>
                <a:gridCol w="1984614"/>
              </a:tblGrid>
              <a:tr h="649250">
                <a:tc gridSpan="2">
                  <a:txBody>
                    <a:bodyPr/>
                    <a:lstStyle/>
                    <a:p>
                      <a:pPr algn="ctr"/>
                      <a:r>
                        <a:rPr lang="zh-CN" altLang="en-US" sz="1050" dirty="0" smtClean="0">
                          <a:solidFill>
                            <a:schemeClr val="bg1"/>
                          </a:solidFill>
                          <a:latin typeface="微软雅黑" pitchFamily="34" charset="-122"/>
                          <a:ea typeface="微软雅黑" pitchFamily="34" charset="-122"/>
                        </a:rPr>
                        <a:t>硬件规格</a:t>
                      </a:r>
                      <a:endParaRPr lang="en-US" sz="1050" dirty="0">
                        <a:solidFill>
                          <a:schemeClr val="bg1"/>
                        </a:solidFill>
                        <a:latin typeface="微软雅黑" pitchFamily="34" charset="-122"/>
                        <a:ea typeface="微软雅黑" pitchFamily="34" charset="-122"/>
                      </a:endParaRP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zh-CN" altLang="en-US" sz="1050" dirty="0">
                          <a:solidFill>
                            <a:schemeClr val="bg1"/>
                          </a:solidFill>
                          <a:latin typeface="微软雅黑" pitchFamily="34" charset="-122"/>
                          <a:ea typeface="微软雅黑" pitchFamily="34" charset="-122"/>
                        </a:rPr>
                        <a:t>型号</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dirty="0">
                          <a:solidFill>
                            <a:schemeClr val="bg1"/>
                          </a:solidFill>
                          <a:latin typeface="微软雅黑" pitchFamily="34" charset="-122"/>
                          <a:ea typeface="微软雅黑" pitchFamily="34" charset="-122"/>
                        </a:rPr>
                        <a:t>M-1</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en-US" sz="1050" dirty="0">
                          <a:solidFill>
                            <a:schemeClr val="bg1"/>
                          </a:solidFill>
                          <a:latin typeface="微软雅黑" pitchFamily="34" charset="-122"/>
                          <a:ea typeface="微软雅黑" pitchFamily="34" charset="-122"/>
                        </a:rPr>
                        <a:t>CPU</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a:solidFill>
                            <a:schemeClr val="bg1"/>
                          </a:solidFill>
                          <a:latin typeface="微软雅黑" pitchFamily="34" charset="-122"/>
                          <a:ea typeface="微软雅黑" pitchFamily="34" charset="-122"/>
                        </a:rPr>
                        <a:t>580MHz</a:t>
                      </a:r>
                      <a:r>
                        <a:rPr lang="zh-CN" altLang="en-US" sz="1050">
                          <a:solidFill>
                            <a:schemeClr val="bg1"/>
                          </a:solidFill>
                          <a:latin typeface="微软雅黑" pitchFamily="34" charset="-122"/>
                          <a:ea typeface="微软雅黑" pitchFamily="34" charset="-122"/>
                        </a:rPr>
                        <a:t>网络处理器</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en-US" sz="1050" dirty="0">
                          <a:solidFill>
                            <a:schemeClr val="bg1"/>
                          </a:solidFill>
                          <a:latin typeface="微软雅黑" pitchFamily="34" charset="-122"/>
                          <a:ea typeface="微软雅黑" pitchFamily="34" charset="-122"/>
                        </a:rPr>
                        <a:t>Memory</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a:solidFill>
                            <a:schemeClr val="bg1"/>
                          </a:solidFill>
                          <a:latin typeface="微软雅黑" pitchFamily="34" charset="-122"/>
                          <a:ea typeface="微软雅黑" pitchFamily="34" charset="-122"/>
                        </a:rPr>
                        <a:t>64MB DDR2</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en-US" sz="1050">
                          <a:solidFill>
                            <a:schemeClr val="bg1"/>
                          </a:solidFill>
                          <a:latin typeface="微软雅黑" pitchFamily="34" charset="-122"/>
                          <a:ea typeface="微软雅黑" pitchFamily="34" charset="-122"/>
                        </a:rPr>
                        <a:t>Flash</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a:solidFill>
                            <a:schemeClr val="bg1"/>
                          </a:solidFill>
                          <a:latin typeface="微软雅黑" pitchFamily="34" charset="-122"/>
                          <a:ea typeface="微软雅黑" pitchFamily="34" charset="-122"/>
                        </a:rPr>
                        <a:t>16MB</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zh-CN" altLang="en-US" sz="1050" dirty="0">
                          <a:solidFill>
                            <a:schemeClr val="bg1"/>
                          </a:solidFill>
                          <a:latin typeface="微软雅黑" pitchFamily="34" charset="-122"/>
                          <a:ea typeface="微软雅黑" pitchFamily="34" charset="-122"/>
                        </a:rPr>
                        <a:t>以太网口</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altLang="zh-CN" sz="1050">
                          <a:solidFill>
                            <a:schemeClr val="bg1"/>
                          </a:solidFill>
                          <a:latin typeface="微软雅黑" pitchFamily="34" charset="-122"/>
                          <a:ea typeface="微软雅黑" pitchFamily="34" charset="-122"/>
                        </a:rPr>
                        <a:t>2</a:t>
                      </a:r>
                      <a:r>
                        <a:rPr lang="zh-CN" altLang="en-US" sz="1050">
                          <a:solidFill>
                            <a:schemeClr val="bg1"/>
                          </a:solidFill>
                          <a:latin typeface="微软雅黑" pitchFamily="34" charset="-122"/>
                          <a:ea typeface="微软雅黑" pitchFamily="34" charset="-122"/>
                        </a:rPr>
                        <a:t>个百兆电口</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zh-CN" altLang="en-US" sz="1050">
                          <a:solidFill>
                            <a:schemeClr val="bg1"/>
                          </a:solidFill>
                          <a:latin typeface="微软雅黑" pitchFamily="34" charset="-122"/>
                          <a:ea typeface="微软雅黑" pitchFamily="34" charset="-122"/>
                        </a:rPr>
                        <a:t>外观尺寸</a:t>
                      </a:r>
                      <a:r>
                        <a:rPr lang="en-US" altLang="zh-CN" sz="1050">
                          <a:solidFill>
                            <a:schemeClr val="bg1"/>
                          </a:solidFill>
                          <a:latin typeface="微软雅黑" pitchFamily="34" charset="-122"/>
                          <a:ea typeface="微软雅黑" pitchFamily="34" charset="-122"/>
                        </a:rPr>
                        <a:t>(</a:t>
                      </a:r>
                      <a:r>
                        <a:rPr lang="en-US" sz="1050">
                          <a:solidFill>
                            <a:schemeClr val="bg1"/>
                          </a:solidFill>
                          <a:latin typeface="微软雅黑" pitchFamily="34" charset="-122"/>
                          <a:ea typeface="微软雅黑" pitchFamily="34" charset="-122"/>
                        </a:rPr>
                        <a:t>L×W×H)</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a:solidFill>
                            <a:schemeClr val="bg1"/>
                          </a:solidFill>
                          <a:latin typeface="微软雅黑" pitchFamily="34" charset="-122"/>
                          <a:ea typeface="微软雅黑" pitchFamily="34" charset="-122"/>
                        </a:rPr>
                        <a:t>151mm*85mm*31mm</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zh-CN" altLang="en-US" sz="1050" dirty="0">
                          <a:solidFill>
                            <a:schemeClr val="bg1"/>
                          </a:solidFill>
                          <a:latin typeface="微软雅黑" pitchFamily="34" charset="-122"/>
                          <a:ea typeface="微软雅黑" pitchFamily="34" charset="-122"/>
                        </a:rPr>
                        <a:t>电源</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50">
                          <a:solidFill>
                            <a:schemeClr val="bg1"/>
                          </a:solidFill>
                          <a:latin typeface="微软雅黑" pitchFamily="34" charset="-122"/>
                          <a:ea typeface="微软雅黑" pitchFamily="34" charset="-122"/>
                        </a:rPr>
                        <a:t>外置</a:t>
                      </a:r>
                      <a:r>
                        <a:rPr lang="en-US" sz="1050">
                          <a:solidFill>
                            <a:schemeClr val="bg1"/>
                          </a:solidFill>
                          <a:latin typeface="微软雅黑" pitchFamily="34" charset="-122"/>
                          <a:ea typeface="微软雅黑" pitchFamily="34" charset="-122"/>
                        </a:rPr>
                        <a:t>DC</a:t>
                      </a:r>
                      <a:r>
                        <a:rPr lang="zh-CN" altLang="en-US" sz="1050">
                          <a:solidFill>
                            <a:schemeClr val="bg1"/>
                          </a:solidFill>
                          <a:latin typeface="微软雅黑" pitchFamily="34" charset="-122"/>
                          <a:ea typeface="微软雅黑" pitchFamily="34" charset="-122"/>
                        </a:rPr>
                        <a:t>供电</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zh-CN" altLang="en-US" sz="1050">
                          <a:solidFill>
                            <a:schemeClr val="bg1"/>
                          </a:solidFill>
                          <a:latin typeface="微软雅黑" pitchFamily="34" charset="-122"/>
                          <a:ea typeface="微软雅黑" pitchFamily="34" charset="-122"/>
                        </a:rPr>
                        <a:t>功耗</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a:solidFill>
                            <a:schemeClr val="bg1"/>
                          </a:solidFill>
                          <a:latin typeface="微软雅黑" pitchFamily="34" charset="-122"/>
                          <a:ea typeface="微软雅黑" pitchFamily="34" charset="-122"/>
                        </a:rPr>
                        <a:t>&lt;10W</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zh-CN" altLang="en-US" sz="1050" dirty="0">
                          <a:solidFill>
                            <a:schemeClr val="bg1"/>
                          </a:solidFill>
                          <a:latin typeface="微软雅黑" pitchFamily="34" charset="-122"/>
                          <a:ea typeface="微软雅黑" pitchFamily="34" charset="-122"/>
                        </a:rPr>
                        <a:t>管理</a:t>
                      </a:r>
                      <a:r>
                        <a:rPr lang="en-US" sz="1050" dirty="0">
                          <a:solidFill>
                            <a:schemeClr val="bg1"/>
                          </a:solidFill>
                          <a:latin typeface="微软雅黑" pitchFamily="34" charset="-122"/>
                          <a:ea typeface="微软雅黑" pitchFamily="34" charset="-122"/>
                        </a:rPr>
                        <a:t>AP</a:t>
                      </a:r>
                      <a:r>
                        <a:rPr lang="zh-CN" altLang="en-US" sz="1050" dirty="0">
                          <a:solidFill>
                            <a:schemeClr val="bg1"/>
                          </a:solidFill>
                          <a:latin typeface="微软雅黑" pitchFamily="34" charset="-122"/>
                          <a:ea typeface="微软雅黑" pitchFamily="34" charset="-122"/>
                        </a:rPr>
                        <a:t>数</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altLang="zh-CN" sz="1050">
                          <a:solidFill>
                            <a:schemeClr val="bg1"/>
                          </a:solidFill>
                          <a:latin typeface="微软雅黑" pitchFamily="34" charset="-122"/>
                          <a:ea typeface="微软雅黑" pitchFamily="34" charset="-122"/>
                        </a:rPr>
                        <a:t>8</a:t>
                      </a:r>
                      <a:r>
                        <a:rPr lang="zh-CN" altLang="en-US" sz="1050">
                          <a:solidFill>
                            <a:schemeClr val="bg1"/>
                          </a:solidFill>
                          <a:latin typeface="微软雅黑" pitchFamily="34" charset="-122"/>
                          <a:ea typeface="微软雅黑" pitchFamily="34" charset="-122"/>
                        </a:rPr>
                        <a:t>个</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zh-CN" altLang="en-US" sz="1050">
                          <a:solidFill>
                            <a:schemeClr val="bg1"/>
                          </a:solidFill>
                          <a:latin typeface="微软雅黑" pitchFamily="34" charset="-122"/>
                          <a:ea typeface="微软雅黑" pitchFamily="34" charset="-122"/>
                        </a:rPr>
                        <a:t>管理交换机数</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altLang="zh-CN" sz="1050">
                          <a:solidFill>
                            <a:schemeClr val="bg1"/>
                          </a:solidFill>
                          <a:latin typeface="微软雅黑" pitchFamily="34" charset="-122"/>
                          <a:ea typeface="微软雅黑" pitchFamily="34" charset="-122"/>
                        </a:rPr>
                        <a:t>32</a:t>
                      </a:r>
                      <a:r>
                        <a:rPr lang="zh-CN" altLang="en-US" sz="1050">
                          <a:solidFill>
                            <a:schemeClr val="bg1"/>
                          </a:solidFill>
                          <a:latin typeface="微软雅黑" pitchFamily="34" charset="-122"/>
                          <a:ea typeface="微软雅黑" pitchFamily="34" charset="-122"/>
                        </a:rPr>
                        <a:t>个</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en-US" sz="1050">
                          <a:solidFill>
                            <a:schemeClr val="bg1"/>
                          </a:solidFill>
                          <a:latin typeface="微软雅黑" pitchFamily="34" charset="-122"/>
                          <a:ea typeface="微软雅黑" pitchFamily="34" charset="-122"/>
                        </a:rPr>
                        <a:t>TG</a:t>
                      </a:r>
                      <a:r>
                        <a:rPr lang="zh-CN" altLang="en-US" sz="1050">
                          <a:solidFill>
                            <a:schemeClr val="bg1"/>
                          </a:solidFill>
                          <a:latin typeface="微软雅黑" pitchFamily="34" charset="-122"/>
                          <a:ea typeface="微软雅黑" pitchFamily="34" charset="-122"/>
                        </a:rPr>
                        <a:t>云端</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50">
                          <a:solidFill>
                            <a:schemeClr val="bg1"/>
                          </a:solidFill>
                          <a:latin typeface="微软雅黑" pitchFamily="34" charset="-122"/>
                          <a:ea typeface="微软雅黑" pitchFamily="34" charset="-122"/>
                        </a:rPr>
                        <a:t>支持</a:t>
                      </a:r>
                      <a:r>
                        <a:rPr lang="en-US" sz="1050">
                          <a:solidFill>
                            <a:schemeClr val="bg1"/>
                          </a:solidFill>
                          <a:latin typeface="微软雅黑" pitchFamily="34" charset="-122"/>
                          <a:ea typeface="微软雅黑" pitchFamily="34" charset="-122"/>
                        </a:rPr>
                        <a:t>TG</a:t>
                      </a:r>
                      <a:r>
                        <a:rPr lang="zh-CN" altLang="en-US" sz="1050">
                          <a:solidFill>
                            <a:schemeClr val="bg1"/>
                          </a:solidFill>
                          <a:latin typeface="微软雅黑" pitchFamily="34" charset="-122"/>
                          <a:ea typeface="微软雅黑" pitchFamily="34" charset="-122"/>
                        </a:rPr>
                        <a:t>云端管理</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1220">
                <a:tc>
                  <a:txBody>
                    <a:bodyPr/>
                    <a:lstStyle/>
                    <a:p>
                      <a:pPr algn="ctr"/>
                      <a:r>
                        <a:rPr lang="en-US" sz="1050" dirty="0">
                          <a:solidFill>
                            <a:schemeClr val="bg1"/>
                          </a:solidFill>
                          <a:latin typeface="微软雅黑" pitchFamily="34" charset="-122"/>
                          <a:ea typeface="微软雅黑" pitchFamily="34" charset="-122"/>
                        </a:rPr>
                        <a:t>TG</a:t>
                      </a:r>
                      <a:r>
                        <a:rPr lang="zh-CN" altLang="en-US" sz="1050" dirty="0">
                          <a:solidFill>
                            <a:schemeClr val="bg1"/>
                          </a:solidFill>
                          <a:latin typeface="微软雅黑" pitchFamily="34" charset="-122"/>
                          <a:ea typeface="微软雅黑" pitchFamily="34" charset="-122"/>
                        </a:rPr>
                        <a:t>手机</a:t>
                      </a:r>
                      <a:r>
                        <a:rPr lang="en-US" sz="1050" dirty="0">
                          <a:solidFill>
                            <a:schemeClr val="bg1"/>
                          </a:solidFill>
                          <a:latin typeface="微软雅黑" pitchFamily="34" charset="-122"/>
                          <a:ea typeface="微软雅黑" pitchFamily="34" charset="-122"/>
                        </a:rPr>
                        <a:t>APP</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50" dirty="0">
                          <a:solidFill>
                            <a:schemeClr val="bg1"/>
                          </a:solidFill>
                          <a:latin typeface="微软雅黑" pitchFamily="34" charset="-122"/>
                          <a:ea typeface="微软雅黑" pitchFamily="34" charset="-122"/>
                        </a:rPr>
                        <a:t>支持</a:t>
                      </a:r>
                      <a:r>
                        <a:rPr lang="en-US" sz="1050" dirty="0">
                          <a:solidFill>
                            <a:schemeClr val="bg1"/>
                          </a:solidFill>
                          <a:latin typeface="微软雅黑" pitchFamily="34" charset="-122"/>
                          <a:ea typeface="微软雅黑" pitchFamily="34" charset="-122"/>
                        </a:rPr>
                        <a:t>TG</a:t>
                      </a:r>
                      <a:r>
                        <a:rPr lang="zh-CN" altLang="en-US" sz="1050" dirty="0">
                          <a:solidFill>
                            <a:schemeClr val="bg1"/>
                          </a:solidFill>
                          <a:latin typeface="微软雅黑" pitchFamily="34" charset="-122"/>
                          <a:ea typeface="微软雅黑" pitchFamily="34" charset="-122"/>
                        </a:rPr>
                        <a:t>手机</a:t>
                      </a:r>
                      <a:r>
                        <a:rPr lang="en-US" sz="1050" dirty="0">
                          <a:solidFill>
                            <a:schemeClr val="bg1"/>
                          </a:solidFill>
                          <a:latin typeface="微软雅黑" pitchFamily="34" charset="-122"/>
                          <a:ea typeface="微软雅黑" pitchFamily="34" charset="-122"/>
                        </a:rPr>
                        <a:t>APP</a:t>
                      </a:r>
                      <a:r>
                        <a:rPr lang="zh-CN" altLang="en-US" sz="1050" dirty="0">
                          <a:solidFill>
                            <a:schemeClr val="bg1"/>
                          </a:solidFill>
                          <a:latin typeface="微软雅黑" pitchFamily="34" charset="-122"/>
                          <a:ea typeface="微软雅黑" pitchFamily="34" charset="-122"/>
                        </a:rPr>
                        <a:t>管理</a:t>
                      </a:r>
                    </a:p>
                  </a:txBody>
                  <a:tcPr marL="3642" marR="3642" marT="1821" marB="1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graphicFrame>
        <p:nvGraphicFramePr>
          <p:cNvPr id="5" name="表格 4"/>
          <p:cNvGraphicFramePr>
            <a:graphicFrameLocks noGrp="1"/>
          </p:cNvGraphicFramePr>
          <p:nvPr/>
        </p:nvGraphicFramePr>
        <p:xfrm>
          <a:off x="4743452" y="705633"/>
          <a:ext cx="3969228" cy="4030293"/>
        </p:xfrm>
        <a:graphic>
          <a:graphicData uri="http://schemas.openxmlformats.org/drawingml/2006/table">
            <a:tbl>
              <a:tblPr/>
              <a:tblGrid>
                <a:gridCol w="1323076"/>
                <a:gridCol w="1323076"/>
                <a:gridCol w="1323076"/>
              </a:tblGrid>
              <a:tr h="636317">
                <a:tc gridSpan="3">
                  <a:txBody>
                    <a:bodyPr/>
                    <a:lstStyle/>
                    <a:p>
                      <a:pPr algn="ctr"/>
                      <a:br>
                        <a:rPr lang="zh-CN" altLang="en-US" sz="1000" dirty="0">
                          <a:solidFill>
                            <a:schemeClr val="bg1"/>
                          </a:solidFill>
                          <a:latin typeface="微软雅黑" pitchFamily="34" charset="-122"/>
                          <a:ea typeface="微软雅黑" pitchFamily="34" charset="-122"/>
                        </a:rPr>
                      </a:br>
                      <a:r>
                        <a:rPr lang="zh-CN" altLang="en-US" sz="1000" dirty="0" smtClean="0">
                          <a:solidFill>
                            <a:schemeClr val="bg1"/>
                          </a:solidFill>
                          <a:latin typeface="微软雅黑" pitchFamily="34" charset="-122"/>
                          <a:ea typeface="微软雅黑" pitchFamily="34" charset="-122"/>
                        </a:rPr>
                        <a:t>软件功能</a:t>
                      </a:r>
                      <a:endParaRPr lang="en-US" sz="1000" dirty="0">
                        <a:solidFill>
                          <a:schemeClr val="bg1"/>
                        </a:solidFill>
                        <a:latin typeface="微软雅黑" pitchFamily="34" charset="-122"/>
                        <a:ea typeface="微软雅黑" pitchFamily="34" charset="-122"/>
                      </a:endParaRP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cPr marL="53250" marR="53250" marT="26625" marB="26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7770">
                <a:tc>
                  <a:txBody>
                    <a:bodyPr/>
                    <a:lstStyle/>
                    <a:p>
                      <a:pPr algn="ctr"/>
                      <a:r>
                        <a:rPr lang="zh-CN" altLang="en-US" sz="1000" dirty="0" smtClean="0">
                          <a:solidFill>
                            <a:schemeClr val="bg1"/>
                          </a:solidFill>
                          <a:latin typeface="微软雅黑" pitchFamily="34" charset="-122"/>
                          <a:ea typeface="微软雅黑" pitchFamily="34" charset="-122"/>
                        </a:rPr>
                        <a:t>项目</a:t>
                      </a:r>
                      <a:endParaRPr lang="zh-CN" altLang="en-US" sz="1000" dirty="0">
                        <a:solidFill>
                          <a:schemeClr val="bg1"/>
                        </a:solidFill>
                        <a:latin typeface="微软雅黑" pitchFamily="34" charset="-122"/>
                        <a:ea typeface="微软雅黑" pitchFamily="34" charset="-122"/>
                      </a:endParaRP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br>
                        <a:rPr lang="zh-CN" altLang="en-US" sz="1000" dirty="0">
                          <a:solidFill>
                            <a:schemeClr val="bg1"/>
                          </a:solidFill>
                          <a:latin typeface="微软雅黑" pitchFamily="34" charset="-122"/>
                          <a:ea typeface="微软雅黑" pitchFamily="34" charset="-122"/>
                        </a:rPr>
                      </a:br>
                      <a:r>
                        <a:rPr lang="zh-CN" altLang="en-US" sz="1000" dirty="0">
                          <a:solidFill>
                            <a:schemeClr val="bg1"/>
                          </a:solidFill>
                          <a:latin typeface="微软雅黑" pitchFamily="34" charset="-122"/>
                          <a:ea typeface="微软雅黑" pitchFamily="34" charset="-122"/>
                        </a:rPr>
                        <a:t>型号</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dirty="0">
                          <a:solidFill>
                            <a:schemeClr val="bg1"/>
                          </a:solidFill>
                          <a:latin typeface="微软雅黑" pitchFamily="34" charset="-122"/>
                          <a:ea typeface="微软雅黑" pitchFamily="34" charset="-122"/>
                        </a:rPr>
                        <a:t>M1</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35134">
                <a:tc rowSpan="9">
                  <a:txBody>
                    <a:bodyPr/>
                    <a:lstStyle/>
                    <a:p>
                      <a:pPr algn="ctr"/>
                      <a:r>
                        <a:rPr lang="zh-CN" altLang="en-US" sz="1000" dirty="0">
                          <a:solidFill>
                            <a:schemeClr val="bg1"/>
                          </a:solidFill>
                          <a:latin typeface="微软雅黑" pitchFamily="34" charset="-122"/>
                          <a:ea typeface="微软雅黑" pitchFamily="34" charset="-122"/>
                        </a:rPr>
                        <a:t>功能模块</a:t>
                      </a:r>
                      <a:br>
                        <a:rPr lang="zh-CN" altLang="en-US" sz="1000" dirty="0">
                          <a:solidFill>
                            <a:schemeClr val="bg1"/>
                          </a:solidFill>
                          <a:latin typeface="微软雅黑" pitchFamily="34" charset="-122"/>
                          <a:ea typeface="微软雅黑" pitchFamily="34" charset="-122"/>
                        </a:rPr>
                      </a:br>
                      <a:endParaRPr lang="zh-CN" altLang="en-US" sz="1000" dirty="0">
                        <a:solidFill>
                          <a:schemeClr val="bg1"/>
                        </a:solidFill>
                        <a:latin typeface="微软雅黑" pitchFamily="34" charset="-122"/>
                        <a:ea typeface="微软雅黑" pitchFamily="34" charset="-122"/>
                      </a:endParaRP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a:solidFill>
                            <a:schemeClr val="bg1"/>
                          </a:solidFill>
                          <a:latin typeface="微软雅黑" pitchFamily="34" charset="-122"/>
                          <a:ea typeface="微软雅黑" pitchFamily="34" charset="-122"/>
                        </a:rPr>
                        <a:t>智能诊断</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a:solidFill>
                            <a:schemeClr val="bg1"/>
                          </a:solidFill>
                          <a:latin typeface="微软雅黑" pitchFamily="34" charset="-122"/>
                          <a:ea typeface="微软雅黑" pitchFamily="34" charset="-122"/>
                        </a:rPr>
                        <a:t>支持    </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5134">
                <a:tc vMerge="1">
                  <a:tcPr/>
                </a:tc>
                <a:tc>
                  <a:txBody>
                    <a:bodyPr/>
                    <a:lstStyle/>
                    <a:p>
                      <a:pPr algn="ctr"/>
                      <a:r>
                        <a:rPr lang="zh-CN" altLang="en-US" sz="1000">
                          <a:solidFill>
                            <a:schemeClr val="bg1"/>
                          </a:solidFill>
                          <a:latin typeface="微软雅黑" pitchFamily="34" charset="-122"/>
                          <a:ea typeface="微软雅黑" pitchFamily="34" charset="-122"/>
                        </a:rPr>
                        <a:t>网络拓扑</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a:solidFill>
                            <a:schemeClr val="bg1"/>
                          </a:solidFill>
                          <a:latin typeface="微软雅黑" pitchFamily="34" charset="-122"/>
                          <a:ea typeface="微软雅黑" pitchFamily="34" charset="-122"/>
                        </a:rPr>
                        <a:t>支持</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5134">
                <a:tc vMerge="1">
                  <a:tcPr/>
                </a:tc>
                <a:tc>
                  <a:txBody>
                    <a:bodyPr/>
                    <a:lstStyle/>
                    <a:p>
                      <a:pPr algn="ctr"/>
                      <a:r>
                        <a:rPr lang="zh-CN" altLang="en-US" sz="1000" dirty="0" smtClean="0">
                          <a:solidFill>
                            <a:schemeClr val="bg1"/>
                          </a:solidFill>
                          <a:latin typeface="微软雅黑" pitchFamily="34" charset="-122"/>
                          <a:ea typeface="微软雅黑" pitchFamily="34" charset="-122"/>
                        </a:rPr>
                        <a:t>统计图表</a:t>
                      </a:r>
                      <a:endParaRPr lang="zh-CN" altLang="en-US" sz="1000" dirty="0">
                        <a:solidFill>
                          <a:schemeClr val="bg1"/>
                        </a:solidFill>
                        <a:latin typeface="微软雅黑" pitchFamily="34" charset="-122"/>
                        <a:ea typeface="微软雅黑" pitchFamily="34" charset="-122"/>
                      </a:endParaRP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dirty="0">
                          <a:solidFill>
                            <a:schemeClr val="bg1"/>
                          </a:solidFill>
                          <a:latin typeface="微软雅黑" pitchFamily="34" charset="-122"/>
                          <a:ea typeface="微软雅黑" pitchFamily="34" charset="-122"/>
                        </a:rPr>
                        <a:t>支持</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5134">
                <a:tc vMerge="1">
                  <a:tcPr/>
                </a:tc>
                <a:tc>
                  <a:txBody>
                    <a:bodyPr/>
                    <a:lstStyle/>
                    <a:p>
                      <a:pPr algn="ctr"/>
                      <a:r>
                        <a:rPr lang="zh-CN" altLang="en-US" sz="1000">
                          <a:solidFill>
                            <a:schemeClr val="bg1"/>
                          </a:solidFill>
                          <a:latin typeface="微软雅黑" pitchFamily="34" charset="-122"/>
                          <a:ea typeface="微软雅黑" pitchFamily="34" charset="-122"/>
                        </a:rPr>
                        <a:t>交换机管理</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a:solidFill>
                            <a:schemeClr val="bg1"/>
                          </a:solidFill>
                          <a:latin typeface="微软雅黑" pitchFamily="34" charset="-122"/>
                          <a:ea typeface="微软雅黑" pitchFamily="34" charset="-122"/>
                        </a:rPr>
                        <a:t>支持</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5134">
                <a:tc vMerge="1">
                  <a:tcPr/>
                </a:tc>
                <a:tc>
                  <a:txBody>
                    <a:bodyPr/>
                    <a:lstStyle/>
                    <a:p>
                      <a:pPr algn="ctr"/>
                      <a:r>
                        <a:rPr lang="en-US" sz="1000">
                          <a:solidFill>
                            <a:schemeClr val="bg1"/>
                          </a:solidFill>
                          <a:latin typeface="微软雅黑" pitchFamily="34" charset="-122"/>
                          <a:ea typeface="微软雅黑" pitchFamily="34" charset="-122"/>
                        </a:rPr>
                        <a:t>AP</a:t>
                      </a:r>
                      <a:r>
                        <a:rPr lang="zh-CN" altLang="en-US" sz="1000">
                          <a:solidFill>
                            <a:schemeClr val="bg1"/>
                          </a:solidFill>
                          <a:latin typeface="微软雅黑" pitchFamily="34" charset="-122"/>
                          <a:ea typeface="微软雅黑" pitchFamily="34" charset="-122"/>
                        </a:rPr>
                        <a:t>管理</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dirty="0">
                          <a:solidFill>
                            <a:schemeClr val="bg1"/>
                          </a:solidFill>
                          <a:latin typeface="微软雅黑" pitchFamily="34" charset="-122"/>
                          <a:ea typeface="微软雅黑" pitchFamily="34" charset="-122"/>
                        </a:rPr>
                        <a:t>支持</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5134">
                <a:tc vMerge="1">
                  <a:tcPr/>
                </a:tc>
                <a:tc>
                  <a:txBody>
                    <a:bodyPr/>
                    <a:lstStyle/>
                    <a:p>
                      <a:pPr algn="ctr"/>
                      <a:r>
                        <a:rPr lang="zh-CN" altLang="en-US" sz="1000" dirty="0" smtClean="0">
                          <a:solidFill>
                            <a:schemeClr val="bg1"/>
                          </a:solidFill>
                          <a:latin typeface="微软雅黑" pitchFamily="34" charset="-122"/>
                          <a:ea typeface="微软雅黑" pitchFamily="34" charset="-122"/>
                        </a:rPr>
                        <a:t>路由器管理</a:t>
                      </a:r>
                      <a:endParaRPr lang="zh-CN" altLang="en-US" sz="1000" dirty="0">
                        <a:solidFill>
                          <a:schemeClr val="bg1"/>
                        </a:solidFill>
                        <a:latin typeface="微软雅黑" pitchFamily="34" charset="-122"/>
                        <a:ea typeface="微软雅黑" pitchFamily="34" charset="-122"/>
                      </a:endParaRP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dirty="0" smtClean="0">
                          <a:solidFill>
                            <a:schemeClr val="bg1"/>
                          </a:solidFill>
                          <a:latin typeface="微软雅黑" pitchFamily="34" charset="-122"/>
                          <a:ea typeface="微软雅黑" pitchFamily="34" charset="-122"/>
                        </a:rPr>
                        <a:t>支持</a:t>
                      </a:r>
                      <a:endParaRPr lang="zh-CN" altLang="en-US" sz="1000" dirty="0">
                        <a:solidFill>
                          <a:schemeClr val="bg1"/>
                        </a:solidFill>
                        <a:latin typeface="微软雅黑" pitchFamily="34" charset="-122"/>
                        <a:ea typeface="微软雅黑" pitchFamily="34" charset="-122"/>
                      </a:endParaRP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5134">
                <a:tc vMerge="1">
                  <a:tcPr/>
                </a:tc>
                <a:tc>
                  <a:txBody>
                    <a:bodyPr/>
                    <a:lstStyle/>
                    <a:p>
                      <a:pPr algn="ctr"/>
                      <a:r>
                        <a:rPr lang="zh-CN" altLang="en-US" sz="1000" dirty="0">
                          <a:solidFill>
                            <a:schemeClr val="bg1"/>
                          </a:solidFill>
                          <a:latin typeface="微软雅黑" pitchFamily="34" charset="-122"/>
                          <a:ea typeface="微软雅黑" pitchFamily="34" charset="-122"/>
                        </a:rPr>
                        <a:t>系统管理</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dirty="0">
                          <a:solidFill>
                            <a:schemeClr val="bg1"/>
                          </a:solidFill>
                          <a:latin typeface="微软雅黑" pitchFamily="34" charset="-122"/>
                          <a:ea typeface="微软雅黑" pitchFamily="34" charset="-122"/>
                        </a:rPr>
                        <a:t>支持</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5134">
                <a:tc vMerge="1">
                  <a:tcPr/>
                </a:tc>
                <a:tc>
                  <a:txBody>
                    <a:bodyPr/>
                    <a:lstStyle/>
                    <a:p>
                      <a:pPr algn="ctr"/>
                      <a:r>
                        <a:rPr lang="zh-CN" altLang="en-US" sz="1000">
                          <a:solidFill>
                            <a:schemeClr val="bg1"/>
                          </a:solidFill>
                          <a:latin typeface="微软雅黑" pitchFamily="34" charset="-122"/>
                          <a:ea typeface="微软雅黑" pitchFamily="34" charset="-122"/>
                        </a:rPr>
                        <a:t>加入云端</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dirty="0">
                          <a:solidFill>
                            <a:schemeClr val="bg1"/>
                          </a:solidFill>
                          <a:latin typeface="微软雅黑" pitchFamily="34" charset="-122"/>
                          <a:ea typeface="微软雅黑" pitchFamily="34" charset="-122"/>
                        </a:rPr>
                        <a:t>支持</a:t>
                      </a: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5134">
                <a:tc vMerge="1">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dirty="0" smtClean="0">
                          <a:solidFill>
                            <a:schemeClr val="bg1"/>
                          </a:solidFill>
                          <a:latin typeface="微软雅黑" pitchFamily="34" charset="-122"/>
                          <a:ea typeface="微软雅黑" pitchFamily="34" charset="-122"/>
                        </a:rPr>
                        <a:t>手机微信管理</a:t>
                      </a:r>
                      <a:endParaRPr lang="zh-CN" altLang="en-US" sz="1000" dirty="0">
                        <a:solidFill>
                          <a:schemeClr val="bg1"/>
                        </a:solidFill>
                        <a:latin typeface="微软雅黑" pitchFamily="34" charset="-122"/>
                        <a:ea typeface="微软雅黑" pitchFamily="34" charset="-122"/>
                      </a:endParaRP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000" dirty="0" smtClean="0">
                          <a:solidFill>
                            <a:schemeClr val="bg1"/>
                          </a:solidFill>
                          <a:latin typeface="微软雅黑" pitchFamily="34" charset="-122"/>
                          <a:ea typeface="微软雅黑" pitchFamily="34" charset="-122"/>
                        </a:rPr>
                        <a:t>支持</a:t>
                      </a:r>
                      <a:endParaRPr lang="zh-CN" altLang="en-US" sz="1000" dirty="0">
                        <a:solidFill>
                          <a:schemeClr val="bg1"/>
                        </a:solidFill>
                        <a:latin typeface="微软雅黑" pitchFamily="34" charset="-122"/>
                        <a:ea typeface="微软雅黑" pitchFamily="34" charset="-122"/>
                      </a:endParaRPr>
                    </a:p>
                  </a:txBody>
                  <a:tcPr marL="22187" marR="22187" marT="11094" marB="110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4572000" cy="5143500"/>
          </a:xfrm>
          <a:prstGeom prst="rect">
            <a:avLst/>
          </a:prstGeom>
          <a:solidFill>
            <a:srgbClr val="545F7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52424" y="2215604"/>
            <a:ext cx="4124326" cy="830997"/>
          </a:xfrm>
          <a:prstGeom prst="rect">
            <a:avLst/>
          </a:prstGeom>
          <a:noFill/>
        </p:spPr>
        <p:txBody>
          <a:bodyPr wrap="square" lIns="91440" tIns="45720" rIns="91440" bIns="45720">
            <a:spAutoFit/>
          </a:bodyPr>
          <a:lstStyle/>
          <a:p>
            <a:r>
              <a:rPr lang="zh-CN" alt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一，云盒子能为网吧老板带来什么价值？</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pic>
        <p:nvPicPr>
          <p:cNvPr id="21" name="Picture 17"/>
          <p:cNvPicPr>
            <a:picLocks noChangeAspect="1"/>
          </p:cNvPicPr>
          <p:nvPr/>
        </p:nvPicPr>
        <p:blipFill>
          <a:blip r:embed="rId1" cstate="screen">
            <a:extLst>
              <a:ext uri="{28A0092B-C50C-407E-A947-70E740481C1C}">
                <a14:useLocalDpi xmlns:a14="http://schemas.microsoft.com/office/drawing/2010/main" val="0"/>
              </a:ext>
            </a:extLst>
          </a:blip>
          <a:srcRect/>
          <a:stretch>
            <a:fillRect/>
          </a:stretch>
        </p:blipFill>
        <p:spPr>
          <a:xfrm>
            <a:off x="5992281" y="2134461"/>
            <a:ext cx="1922994" cy="1005776"/>
          </a:xfrm>
          <a:prstGeom prst="rect">
            <a:avLst/>
          </a:prstGeom>
        </p:spPr>
      </p:pic>
      <p:grpSp>
        <p:nvGrpSpPr>
          <p:cNvPr id="17" name="组合 16"/>
          <p:cNvGrpSpPr/>
          <p:nvPr/>
        </p:nvGrpSpPr>
        <p:grpSpPr>
          <a:xfrm>
            <a:off x="341934" y="333375"/>
            <a:ext cx="1629381" cy="622875"/>
            <a:chOff x="341934" y="333375"/>
            <a:chExt cx="1629381" cy="622875"/>
          </a:xfrm>
        </p:grpSpPr>
        <p:sp>
          <p:nvSpPr>
            <p:cNvPr id="7" name="TextBox 65"/>
            <p:cNvSpPr>
              <a:spLocks noChangeArrowheads="1"/>
            </p:cNvSpPr>
            <p:nvPr/>
          </p:nvSpPr>
          <p:spPr bwMode="auto">
            <a:xfrm>
              <a:off x="1068503" y="361950"/>
              <a:ext cx="902812" cy="584775"/>
            </a:xfrm>
            <a:prstGeom prst="rect">
              <a:avLst/>
            </a:prstGeom>
            <a:noFill/>
            <a:ln w="9525">
              <a:noFill/>
              <a:miter lim="800000"/>
            </a:ln>
          </p:spPr>
          <p:txBody>
            <a:bodyPr wrap="none">
              <a:spAutoFit/>
            </a:bodyPr>
            <a:lstStyle/>
            <a:p>
              <a:pPr algn="ctr" eaLnBrk="1" hangingPunct="1">
                <a:buFont typeface="Arial" pitchFamily="34" charset="0"/>
                <a:buNone/>
              </a:pPr>
              <a:r>
                <a:rPr lang="en-US" altLang="zh-CN" sz="1400" dirty="0">
                  <a:solidFill>
                    <a:schemeClr val="bg1">
                      <a:lumMod val="95000"/>
                    </a:schemeClr>
                  </a:solidFill>
                  <a:latin typeface="Calibri" pitchFamily="34" charset="0"/>
                  <a:sym typeface="Calibri" pitchFamily="34" charset="0"/>
                </a:rPr>
                <a:t>PART </a:t>
              </a:r>
              <a:r>
                <a:rPr lang="en-US" altLang="zh-CN" sz="1400" dirty="0" smtClean="0">
                  <a:solidFill>
                    <a:schemeClr val="bg1">
                      <a:lumMod val="95000"/>
                    </a:schemeClr>
                  </a:solidFill>
                  <a:latin typeface="Calibri" pitchFamily="34" charset="0"/>
                  <a:sym typeface="Calibri" pitchFamily="34" charset="0"/>
                </a:rPr>
                <a:t>03</a:t>
              </a:r>
              <a:endParaRPr lang="zh-CN" altLang="en-US" sz="1400" dirty="0">
                <a:solidFill>
                  <a:schemeClr val="bg1">
                    <a:lumMod val="95000"/>
                  </a:schemeClr>
                </a:solidFill>
                <a:latin typeface="Calibri" pitchFamily="34" charset="0"/>
                <a:sym typeface="Calibri" pitchFamily="34" charset="0"/>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endParaRPr lang="en-US" altLang="zh-CN" sz="200" dirty="0" smtClean="0">
                <a:solidFill>
                  <a:schemeClr val="bg1">
                    <a:lumMod val="95000"/>
                  </a:schemeClr>
                </a:solidFill>
                <a:latin typeface="微软雅黑" pitchFamily="34" charset="-122"/>
                <a:ea typeface="微软雅黑" pitchFamily="34" charset="-122"/>
                <a:sym typeface="微软雅黑" pitchFamily="34" charset="-122"/>
              </a:endParaRPr>
            </a:p>
            <a:p>
              <a:pPr algn="ctr" eaLnBrk="1" hangingPunct="1">
                <a:buFont typeface="Arial" pitchFamily="34" charset="0"/>
                <a:buNone/>
              </a:pPr>
              <a:r>
                <a:rPr lang="zh-CN" altLang="en-US" sz="1400" b="1" dirty="0" smtClean="0">
                  <a:solidFill>
                    <a:schemeClr val="bg1">
                      <a:lumMod val="95000"/>
                    </a:schemeClr>
                  </a:solidFill>
                  <a:latin typeface="微软雅黑" pitchFamily="34" charset="-122"/>
                  <a:ea typeface="微软雅黑" pitchFamily="34" charset="-122"/>
                  <a:sym typeface="微软雅黑" pitchFamily="34" charset="-122"/>
                </a:rPr>
                <a:t>产品亮点</a:t>
              </a:r>
              <a:endParaRPr lang="en-US" altLang="zh-CN" sz="1400" b="1" dirty="0">
                <a:solidFill>
                  <a:schemeClr val="bg1">
                    <a:lumMod val="95000"/>
                  </a:schemeClr>
                </a:solidFill>
                <a:latin typeface="微软雅黑" pitchFamily="34" charset="-122"/>
                <a:ea typeface="微软雅黑" pitchFamily="34" charset="-122"/>
                <a:sym typeface="微软雅黑" pitchFamily="34" charset="-122"/>
              </a:endParaRPr>
            </a:p>
          </p:txBody>
        </p:sp>
        <p:sp>
          <p:nvSpPr>
            <p:cNvPr id="8" name="椭圆 101"/>
            <p:cNvSpPr>
              <a:spLocks noChangeArrowheads="1"/>
            </p:cNvSpPr>
            <p:nvPr/>
          </p:nvSpPr>
          <p:spPr bwMode="auto">
            <a:xfrm>
              <a:off x="341935" y="333375"/>
              <a:ext cx="640779" cy="621784"/>
            </a:xfrm>
            <a:prstGeom prst="ellipse">
              <a:avLst/>
            </a:prstGeom>
            <a:blipFill>
              <a:blip r:embed="rId2"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9" name="任意多边形 99"/>
            <p:cNvSpPr>
              <a:spLocks noChangeArrowheads="1"/>
            </p:cNvSpPr>
            <p:nvPr/>
          </p:nvSpPr>
          <p:spPr bwMode="auto">
            <a:xfrm>
              <a:off x="450250" y="435569"/>
              <a:ext cx="424148" cy="399279"/>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0092C3"/>
            </a:solidFill>
            <a:ln w="9525">
              <a:noFill/>
              <a:miter lim="800000"/>
            </a:ln>
          </p:spPr>
          <p:txBody>
            <a:bodyPr anchor="ctr"/>
            <a:lstStyle/>
            <a:p>
              <a:endParaRPr lang="zh-CN" altLang="en-US"/>
            </a:p>
          </p:txBody>
        </p:sp>
        <p:grpSp>
          <p:nvGrpSpPr>
            <p:cNvPr id="10" name="组合 33"/>
            <p:cNvGrpSpPr/>
            <p:nvPr/>
          </p:nvGrpSpPr>
          <p:grpSpPr>
            <a:xfrm>
              <a:off x="341935" y="333375"/>
              <a:ext cx="640779" cy="621784"/>
              <a:chOff x="2448002" y="2381250"/>
              <a:chExt cx="640779" cy="621784"/>
            </a:xfrm>
          </p:grpSpPr>
          <p:sp>
            <p:nvSpPr>
              <p:cNvPr id="11" name="椭圆 96"/>
              <p:cNvSpPr>
                <a:spLocks noChangeArrowheads="1"/>
              </p:cNvSpPr>
              <p:nvPr/>
            </p:nvSpPr>
            <p:spPr bwMode="auto">
              <a:xfrm>
                <a:off x="2448002" y="2381250"/>
                <a:ext cx="640779" cy="621784"/>
              </a:xfrm>
              <a:prstGeom prst="ellipse">
                <a:avLst/>
              </a:prstGeom>
              <a:blipFill>
                <a:blip r:embed="rId2"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12" name="Freeform 168"/>
              <p:cNvSpPr>
                <a:spLocks noChangeAspect="1" noEditPoints="1" noChangeArrowheads="1"/>
              </p:cNvSpPr>
              <p:nvPr/>
            </p:nvSpPr>
            <p:spPr bwMode="auto">
              <a:xfrm>
                <a:off x="2566558" y="2513707"/>
                <a:ext cx="403667" cy="356870"/>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64A0DC"/>
              </a:solidFill>
              <a:ln w="9525">
                <a:noFill/>
                <a:miter lim="800000"/>
              </a:ln>
            </p:spPr>
            <p:txBody>
              <a:bodyPr/>
              <a:lstStyle/>
              <a:p>
                <a:endParaRPr lang="zh-CN" altLang="en-US"/>
              </a:p>
            </p:txBody>
          </p:sp>
        </p:grpSp>
        <p:grpSp>
          <p:nvGrpSpPr>
            <p:cNvPr id="14" name="组合 19"/>
            <p:cNvGrpSpPr/>
            <p:nvPr/>
          </p:nvGrpSpPr>
          <p:grpSpPr>
            <a:xfrm>
              <a:off x="341934" y="334466"/>
              <a:ext cx="640779" cy="621784"/>
              <a:chOff x="4200417" y="2381250"/>
              <a:chExt cx="640779" cy="621784"/>
            </a:xfrm>
          </p:grpSpPr>
          <p:sp>
            <p:nvSpPr>
              <p:cNvPr id="15" name="椭圆 136"/>
              <p:cNvSpPr>
                <a:spLocks noChangeArrowheads="1"/>
              </p:cNvSpPr>
              <p:nvPr/>
            </p:nvSpPr>
            <p:spPr bwMode="auto">
              <a:xfrm>
                <a:off x="4200417" y="2381250"/>
                <a:ext cx="640779" cy="621784"/>
              </a:xfrm>
              <a:prstGeom prst="ellipse">
                <a:avLst/>
              </a:prstGeom>
              <a:blipFill>
                <a:blip r:embed="rId2" cstate="print"/>
                <a:srcRect/>
                <a:stretch>
                  <a:fillRect/>
                </a:stretch>
              </a:blipFill>
              <a:ln w="38100">
                <a:solidFill>
                  <a:srgbClr val="424B58"/>
                </a:solidFill>
                <a:round/>
              </a:ln>
            </p:spPr>
            <p:txBody>
              <a:bodyPr anchor="ctr"/>
              <a:lstStyle/>
              <a:p>
                <a:pPr algn="ctr" eaLnBrk="1" hangingPunct="1">
                  <a:buFont typeface="Arial" pitchFamily="34" charset="0"/>
                  <a:buNone/>
                </a:pPr>
                <a:endParaRPr lang="zh-CN" altLang="zh-CN" sz="1400">
                  <a:solidFill>
                    <a:srgbClr val="FFFFFF"/>
                  </a:solidFill>
                  <a:latin typeface="宋体" pitchFamily="2" charset="-122"/>
                  <a:sym typeface="宋体" pitchFamily="2" charset="-122"/>
                </a:endParaRPr>
              </a:p>
            </p:txBody>
          </p:sp>
          <p:sp>
            <p:nvSpPr>
              <p:cNvPr id="16" name="Freeform 129"/>
              <p:cNvSpPr>
                <a:spLocks noChangeAspect="1" noEditPoints="1" noChangeArrowheads="1"/>
              </p:cNvSpPr>
              <p:nvPr/>
            </p:nvSpPr>
            <p:spPr bwMode="auto">
              <a:xfrm>
                <a:off x="4310884" y="2488443"/>
                <a:ext cx="419845" cy="407399"/>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rgbClr val="43C5AD"/>
              </a:solidFill>
              <a:ln w="9525">
                <a:noFill/>
                <a:miter lim="800000"/>
              </a:ln>
            </p:spPr>
            <p:txBody>
              <a:bodyPr/>
              <a:lstStyle/>
              <a:p>
                <a:endParaRPr lang="zh-CN" altLang="en-US"/>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6"/>
          <p:cNvSpPr>
            <a:spLocks noChangeAspect="1" noEditPoints="1"/>
          </p:cNvSpPr>
          <p:nvPr/>
        </p:nvSpPr>
        <p:spPr bwMode="black">
          <a:xfrm>
            <a:off x="991994" y="3111758"/>
            <a:ext cx="1607681" cy="1279979"/>
          </a:xfrm>
          <a:custGeom>
            <a:avLst/>
            <a:gdLst>
              <a:gd name="T0" fmla="*/ 572 w 780"/>
              <a:gd name="T1" fmla="*/ 322 h 676"/>
              <a:gd name="T2" fmla="*/ 615 w 780"/>
              <a:gd name="T3" fmla="*/ 322 h 676"/>
              <a:gd name="T4" fmla="*/ 117 w 780"/>
              <a:gd name="T5" fmla="*/ 322 h 676"/>
              <a:gd name="T6" fmla="*/ 159 w 780"/>
              <a:gd name="T7" fmla="*/ 322 h 676"/>
              <a:gd name="T8" fmla="*/ 276 w 780"/>
              <a:gd name="T9" fmla="*/ 190 h 676"/>
              <a:gd name="T10" fmla="*/ 288 w 780"/>
              <a:gd name="T11" fmla="*/ 209 h 676"/>
              <a:gd name="T12" fmla="*/ 455 w 780"/>
              <a:gd name="T13" fmla="*/ 205 h 676"/>
              <a:gd name="T14" fmla="*/ 485 w 780"/>
              <a:gd name="T15" fmla="*/ 173 h 676"/>
              <a:gd name="T16" fmla="*/ 288 w 780"/>
              <a:gd name="T17" fmla="*/ 460 h 676"/>
              <a:gd name="T18" fmla="*/ 288 w 780"/>
              <a:gd name="T19" fmla="*/ 460 h 676"/>
              <a:gd name="T20" fmla="*/ 265 w 780"/>
              <a:gd name="T21" fmla="*/ 496 h 676"/>
              <a:gd name="T22" fmla="*/ 485 w 780"/>
              <a:gd name="T23" fmla="*/ 496 h 676"/>
              <a:gd name="T24" fmla="*/ 463 w 780"/>
              <a:gd name="T25" fmla="*/ 460 h 676"/>
              <a:gd name="T26" fmla="*/ 545 w 780"/>
              <a:gd name="T27" fmla="*/ 341 h 676"/>
              <a:gd name="T28" fmla="*/ 319 w 780"/>
              <a:gd name="T29" fmla="*/ 250 h 676"/>
              <a:gd name="T30" fmla="*/ 261 w 780"/>
              <a:gd name="T31" fmla="*/ 379 h 676"/>
              <a:gd name="T32" fmla="*/ 437 w 780"/>
              <a:gd name="T33" fmla="*/ 423 h 676"/>
              <a:gd name="T34" fmla="*/ 297 w 780"/>
              <a:gd name="T35" fmla="*/ 78 h 676"/>
              <a:gd name="T36" fmla="*/ 177 w 780"/>
              <a:gd name="T37" fmla="*/ 0 h 676"/>
              <a:gd name="T38" fmla="*/ 279 w 780"/>
              <a:gd name="T39" fmla="*/ 11 h 676"/>
              <a:gd name="T40" fmla="*/ 279 w 780"/>
              <a:gd name="T41" fmla="*/ 85 h 676"/>
              <a:gd name="T42" fmla="*/ 324 w 780"/>
              <a:gd name="T43" fmla="*/ 140 h 676"/>
              <a:gd name="T44" fmla="*/ 157 w 780"/>
              <a:gd name="T45" fmla="*/ 105 h 676"/>
              <a:gd name="T46" fmla="*/ 542 w 780"/>
              <a:gd name="T47" fmla="*/ 8 h 676"/>
              <a:gd name="T48" fmla="*/ 419 w 780"/>
              <a:gd name="T49" fmla="*/ 98 h 676"/>
              <a:gd name="T50" fmla="*/ 551 w 780"/>
              <a:gd name="T51" fmla="*/ 98 h 676"/>
              <a:gd name="T52" fmla="*/ 432 w 780"/>
              <a:gd name="T53" fmla="*/ 98 h 676"/>
              <a:gd name="T54" fmla="*/ 530 w 780"/>
              <a:gd name="T55" fmla="*/ 143 h 676"/>
              <a:gd name="T56" fmla="*/ 463 w 780"/>
              <a:gd name="T57" fmla="*/ 129 h 676"/>
              <a:gd name="T58" fmla="*/ 528 w 780"/>
              <a:gd name="T59" fmla="*/ 147 h 676"/>
              <a:gd name="T60" fmla="*/ 639 w 780"/>
              <a:gd name="T61" fmla="*/ 147 h 676"/>
              <a:gd name="T62" fmla="*/ 639 w 780"/>
              <a:gd name="T63" fmla="*/ 8 h 676"/>
              <a:gd name="T64" fmla="*/ 613 w 780"/>
              <a:gd name="T65" fmla="*/ 137 h 676"/>
              <a:gd name="T66" fmla="*/ 22 w 780"/>
              <a:gd name="T67" fmla="*/ 413 h 676"/>
              <a:gd name="T68" fmla="*/ 85 w 780"/>
              <a:gd name="T69" fmla="*/ 387 h 676"/>
              <a:gd name="T70" fmla="*/ 13 w 780"/>
              <a:gd name="T71" fmla="*/ 288 h 676"/>
              <a:gd name="T72" fmla="*/ 546 w 780"/>
              <a:gd name="T73" fmla="*/ 519 h 676"/>
              <a:gd name="T74" fmla="*/ 478 w 780"/>
              <a:gd name="T75" fmla="*/ 542 h 676"/>
              <a:gd name="T76" fmla="*/ 488 w 780"/>
              <a:gd name="T77" fmla="*/ 541 h 676"/>
              <a:gd name="T78" fmla="*/ 763 w 780"/>
              <a:gd name="T79" fmla="*/ 413 h 676"/>
              <a:gd name="T80" fmla="*/ 763 w 780"/>
              <a:gd name="T81" fmla="*/ 251 h 676"/>
              <a:gd name="T82" fmla="*/ 679 w 780"/>
              <a:gd name="T83" fmla="*/ 261 h 676"/>
              <a:gd name="T84" fmla="*/ 770 w 780"/>
              <a:gd name="T85" fmla="*/ 378 h 676"/>
              <a:gd name="T86" fmla="*/ 695 w 780"/>
              <a:gd name="T87" fmla="*/ 397 h 676"/>
              <a:gd name="T88" fmla="*/ 737 w 780"/>
              <a:gd name="T89" fmla="*/ 397 h 676"/>
              <a:gd name="T90" fmla="*/ 716 w 780"/>
              <a:gd name="T91" fmla="*/ 397 h 676"/>
              <a:gd name="T92" fmla="*/ 250 w 780"/>
              <a:gd name="T93" fmla="*/ 504 h 676"/>
              <a:gd name="T94" fmla="*/ 179 w 780"/>
              <a:gd name="T95" fmla="*/ 524 h 676"/>
              <a:gd name="T96" fmla="*/ 187 w 780"/>
              <a:gd name="T97" fmla="*/ 676 h 676"/>
              <a:gd name="T98" fmla="*/ 253 w 780"/>
              <a:gd name="T99" fmla="*/ 527 h 676"/>
              <a:gd name="T100" fmla="*/ 196 w 780"/>
              <a:gd name="T101" fmla="*/ 642 h 676"/>
              <a:gd name="T102" fmla="*/ 253 w 780"/>
              <a:gd name="T103" fmla="*/ 626 h 676"/>
              <a:gd name="T104" fmla="*/ 249 w 780"/>
              <a:gd name="T105" fmla="*/ 630 h 676"/>
              <a:gd name="T106" fmla="*/ 191 w 780"/>
              <a:gd name="T107" fmla="*/ 604 h 676"/>
              <a:gd name="T108" fmla="*/ 246 w 780"/>
              <a:gd name="T109" fmla="*/ 54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0" h="676">
                <a:moveTo>
                  <a:pt x="572" y="322"/>
                </a:moveTo>
                <a:cubicBezTo>
                  <a:pt x="594" y="322"/>
                  <a:pt x="594" y="322"/>
                  <a:pt x="594" y="322"/>
                </a:cubicBezTo>
                <a:cubicBezTo>
                  <a:pt x="594" y="331"/>
                  <a:pt x="594" y="331"/>
                  <a:pt x="594" y="331"/>
                </a:cubicBezTo>
                <a:cubicBezTo>
                  <a:pt x="572" y="331"/>
                  <a:pt x="572" y="331"/>
                  <a:pt x="572" y="331"/>
                </a:cubicBezTo>
                <a:cubicBezTo>
                  <a:pt x="572" y="322"/>
                  <a:pt x="572" y="322"/>
                  <a:pt x="572" y="322"/>
                </a:cubicBezTo>
                <a:close/>
                <a:moveTo>
                  <a:pt x="615" y="322"/>
                </a:moveTo>
                <a:cubicBezTo>
                  <a:pt x="615" y="331"/>
                  <a:pt x="615" y="331"/>
                  <a:pt x="615" y="331"/>
                </a:cubicBezTo>
                <a:cubicBezTo>
                  <a:pt x="636" y="331"/>
                  <a:pt x="636" y="331"/>
                  <a:pt x="636" y="331"/>
                </a:cubicBezTo>
                <a:cubicBezTo>
                  <a:pt x="636" y="322"/>
                  <a:pt x="636" y="322"/>
                  <a:pt x="636" y="322"/>
                </a:cubicBezTo>
                <a:cubicBezTo>
                  <a:pt x="615" y="322"/>
                  <a:pt x="615" y="322"/>
                  <a:pt x="615" y="322"/>
                </a:cubicBezTo>
                <a:close/>
                <a:moveTo>
                  <a:pt x="117" y="322"/>
                </a:moveTo>
                <a:cubicBezTo>
                  <a:pt x="117" y="331"/>
                  <a:pt x="117" y="331"/>
                  <a:pt x="117" y="331"/>
                </a:cubicBezTo>
                <a:cubicBezTo>
                  <a:pt x="138" y="331"/>
                  <a:pt x="138" y="331"/>
                  <a:pt x="138" y="331"/>
                </a:cubicBezTo>
                <a:cubicBezTo>
                  <a:pt x="138" y="322"/>
                  <a:pt x="138" y="322"/>
                  <a:pt x="138" y="322"/>
                </a:cubicBezTo>
                <a:cubicBezTo>
                  <a:pt x="117" y="322"/>
                  <a:pt x="117" y="322"/>
                  <a:pt x="117" y="322"/>
                </a:cubicBezTo>
                <a:close/>
                <a:moveTo>
                  <a:pt x="159" y="322"/>
                </a:moveTo>
                <a:cubicBezTo>
                  <a:pt x="159" y="331"/>
                  <a:pt x="159" y="331"/>
                  <a:pt x="159" y="331"/>
                </a:cubicBezTo>
                <a:cubicBezTo>
                  <a:pt x="182" y="331"/>
                  <a:pt x="182" y="331"/>
                  <a:pt x="182" y="331"/>
                </a:cubicBezTo>
                <a:cubicBezTo>
                  <a:pt x="182" y="322"/>
                  <a:pt x="182" y="322"/>
                  <a:pt x="182" y="322"/>
                </a:cubicBezTo>
                <a:cubicBezTo>
                  <a:pt x="159" y="322"/>
                  <a:pt x="159" y="322"/>
                  <a:pt x="159" y="322"/>
                </a:cubicBezTo>
                <a:close/>
                <a:moveTo>
                  <a:pt x="276" y="190"/>
                </a:moveTo>
                <a:cubicBezTo>
                  <a:pt x="285" y="186"/>
                  <a:pt x="285" y="186"/>
                  <a:pt x="285" y="186"/>
                </a:cubicBezTo>
                <a:cubicBezTo>
                  <a:pt x="273" y="168"/>
                  <a:pt x="273" y="168"/>
                  <a:pt x="273" y="168"/>
                </a:cubicBezTo>
                <a:cubicBezTo>
                  <a:pt x="265" y="173"/>
                  <a:pt x="265" y="173"/>
                  <a:pt x="265" y="173"/>
                </a:cubicBezTo>
                <a:cubicBezTo>
                  <a:pt x="276" y="190"/>
                  <a:pt x="276" y="190"/>
                  <a:pt x="276" y="190"/>
                </a:cubicBezTo>
                <a:cubicBezTo>
                  <a:pt x="276" y="190"/>
                  <a:pt x="276" y="190"/>
                  <a:pt x="276" y="190"/>
                </a:cubicBezTo>
                <a:close/>
                <a:moveTo>
                  <a:pt x="298" y="227"/>
                </a:moveTo>
                <a:cubicBezTo>
                  <a:pt x="306" y="223"/>
                  <a:pt x="306" y="223"/>
                  <a:pt x="306" y="223"/>
                </a:cubicBezTo>
                <a:cubicBezTo>
                  <a:pt x="295" y="205"/>
                  <a:pt x="295" y="205"/>
                  <a:pt x="295" y="205"/>
                </a:cubicBezTo>
                <a:cubicBezTo>
                  <a:pt x="288" y="209"/>
                  <a:pt x="288" y="209"/>
                  <a:pt x="288" y="209"/>
                </a:cubicBezTo>
                <a:cubicBezTo>
                  <a:pt x="298" y="227"/>
                  <a:pt x="298" y="227"/>
                  <a:pt x="298" y="227"/>
                </a:cubicBezTo>
                <a:cubicBezTo>
                  <a:pt x="298" y="227"/>
                  <a:pt x="298" y="227"/>
                  <a:pt x="298" y="227"/>
                </a:cubicBezTo>
                <a:close/>
                <a:moveTo>
                  <a:pt x="452" y="227"/>
                </a:moveTo>
                <a:cubicBezTo>
                  <a:pt x="463" y="209"/>
                  <a:pt x="463" y="209"/>
                  <a:pt x="463" y="209"/>
                </a:cubicBezTo>
                <a:cubicBezTo>
                  <a:pt x="455" y="205"/>
                  <a:pt x="455" y="205"/>
                  <a:pt x="455" y="205"/>
                </a:cubicBezTo>
                <a:cubicBezTo>
                  <a:pt x="445" y="223"/>
                  <a:pt x="445" y="223"/>
                  <a:pt x="445" y="223"/>
                </a:cubicBezTo>
                <a:cubicBezTo>
                  <a:pt x="452" y="227"/>
                  <a:pt x="452" y="227"/>
                  <a:pt x="452" y="227"/>
                </a:cubicBezTo>
                <a:cubicBezTo>
                  <a:pt x="452" y="227"/>
                  <a:pt x="452" y="227"/>
                  <a:pt x="452" y="227"/>
                </a:cubicBezTo>
                <a:close/>
                <a:moveTo>
                  <a:pt x="475" y="190"/>
                </a:moveTo>
                <a:cubicBezTo>
                  <a:pt x="485" y="173"/>
                  <a:pt x="485" y="173"/>
                  <a:pt x="485" y="173"/>
                </a:cubicBezTo>
                <a:cubicBezTo>
                  <a:pt x="478" y="168"/>
                  <a:pt x="478" y="168"/>
                  <a:pt x="478" y="168"/>
                </a:cubicBezTo>
                <a:cubicBezTo>
                  <a:pt x="467" y="186"/>
                  <a:pt x="467" y="186"/>
                  <a:pt x="467" y="186"/>
                </a:cubicBezTo>
                <a:cubicBezTo>
                  <a:pt x="475" y="190"/>
                  <a:pt x="475" y="190"/>
                  <a:pt x="475" y="190"/>
                </a:cubicBezTo>
                <a:cubicBezTo>
                  <a:pt x="475" y="190"/>
                  <a:pt x="475" y="190"/>
                  <a:pt x="475" y="190"/>
                </a:cubicBezTo>
                <a:close/>
                <a:moveTo>
                  <a:pt x="288" y="460"/>
                </a:moveTo>
                <a:cubicBezTo>
                  <a:pt x="295" y="464"/>
                  <a:pt x="295" y="464"/>
                  <a:pt x="295" y="464"/>
                </a:cubicBezTo>
                <a:cubicBezTo>
                  <a:pt x="306" y="445"/>
                  <a:pt x="306" y="445"/>
                  <a:pt x="306" y="445"/>
                </a:cubicBezTo>
                <a:cubicBezTo>
                  <a:pt x="298" y="441"/>
                  <a:pt x="298" y="441"/>
                  <a:pt x="298" y="441"/>
                </a:cubicBezTo>
                <a:cubicBezTo>
                  <a:pt x="288" y="460"/>
                  <a:pt x="288" y="460"/>
                  <a:pt x="288" y="460"/>
                </a:cubicBezTo>
                <a:cubicBezTo>
                  <a:pt x="288" y="460"/>
                  <a:pt x="288" y="460"/>
                  <a:pt x="288" y="460"/>
                </a:cubicBezTo>
                <a:close/>
                <a:moveTo>
                  <a:pt x="265" y="496"/>
                </a:moveTo>
                <a:cubicBezTo>
                  <a:pt x="273" y="501"/>
                  <a:pt x="273" y="501"/>
                  <a:pt x="273" y="501"/>
                </a:cubicBezTo>
                <a:cubicBezTo>
                  <a:pt x="285" y="482"/>
                  <a:pt x="285" y="482"/>
                  <a:pt x="285" y="482"/>
                </a:cubicBezTo>
                <a:cubicBezTo>
                  <a:pt x="276" y="477"/>
                  <a:pt x="276" y="477"/>
                  <a:pt x="276" y="477"/>
                </a:cubicBezTo>
                <a:cubicBezTo>
                  <a:pt x="265" y="496"/>
                  <a:pt x="265" y="496"/>
                  <a:pt x="265" y="496"/>
                </a:cubicBezTo>
                <a:cubicBezTo>
                  <a:pt x="265" y="496"/>
                  <a:pt x="265" y="496"/>
                  <a:pt x="265" y="496"/>
                </a:cubicBezTo>
                <a:close/>
                <a:moveTo>
                  <a:pt x="475" y="477"/>
                </a:moveTo>
                <a:cubicBezTo>
                  <a:pt x="467" y="482"/>
                  <a:pt x="467" y="482"/>
                  <a:pt x="467" y="482"/>
                </a:cubicBezTo>
                <a:cubicBezTo>
                  <a:pt x="478" y="501"/>
                  <a:pt x="478" y="501"/>
                  <a:pt x="478" y="501"/>
                </a:cubicBezTo>
                <a:cubicBezTo>
                  <a:pt x="485" y="496"/>
                  <a:pt x="485" y="496"/>
                  <a:pt x="485" y="496"/>
                </a:cubicBezTo>
                <a:cubicBezTo>
                  <a:pt x="475" y="477"/>
                  <a:pt x="475" y="477"/>
                  <a:pt x="475" y="477"/>
                </a:cubicBezTo>
                <a:cubicBezTo>
                  <a:pt x="475" y="477"/>
                  <a:pt x="475" y="477"/>
                  <a:pt x="475" y="477"/>
                </a:cubicBezTo>
                <a:close/>
                <a:moveTo>
                  <a:pt x="445" y="445"/>
                </a:moveTo>
                <a:cubicBezTo>
                  <a:pt x="455" y="464"/>
                  <a:pt x="455" y="464"/>
                  <a:pt x="455" y="464"/>
                </a:cubicBezTo>
                <a:cubicBezTo>
                  <a:pt x="463" y="460"/>
                  <a:pt x="463" y="460"/>
                  <a:pt x="463" y="460"/>
                </a:cubicBezTo>
                <a:cubicBezTo>
                  <a:pt x="452" y="441"/>
                  <a:pt x="452" y="441"/>
                  <a:pt x="452" y="441"/>
                </a:cubicBezTo>
                <a:cubicBezTo>
                  <a:pt x="445" y="445"/>
                  <a:pt x="445" y="445"/>
                  <a:pt x="445" y="445"/>
                </a:cubicBezTo>
                <a:cubicBezTo>
                  <a:pt x="445" y="445"/>
                  <a:pt x="445" y="445"/>
                  <a:pt x="445" y="445"/>
                </a:cubicBezTo>
                <a:close/>
                <a:moveTo>
                  <a:pt x="494" y="392"/>
                </a:moveTo>
                <a:cubicBezTo>
                  <a:pt x="522" y="392"/>
                  <a:pt x="545" y="369"/>
                  <a:pt x="545" y="341"/>
                </a:cubicBezTo>
                <a:cubicBezTo>
                  <a:pt x="545" y="312"/>
                  <a:pt x="522" y="289"/>
                  <a:pt x="494" y="289"/>
                </a:cubicBezTo>
                <a:cubicBezTo>
                  <a:pt x="491" y="289"/>
                  <a:pt x="488" y="289"/>
                  <a:pt x="486" y="290"/>
                </a:cubicBezTo>
                <a:cubicBezTo>
                  <a:pt x="475" y="259"/>
                  <a:pt x="446" y="238"/>
                  <a:pt x="411" y="238"/>
                </a:cubicBezTo>
                <a:cubicBezTo>
                  <a:pt x="389" y="238"/>
                  <a:pt x="369" y="247"/>
                  <a:pt x="354" y="262"/>
                </a:cubicBezTo>
                <a:cubicBezTo>
                  <a:pt x="345" y="255"/>
                  <a:pt x="332" y="250"/>
                  <a:pt x="319" y="250"/>
                </a:cubicBezTo>
                <a:cubicBezTo>
                  <a:pt x="286" y="250"/>
                  <a:pt x="260" y="274"/>
                  <a:pt x="256" y="305"/>
                </a:cubicBezTo>
                <a:cubicBezTo>
                  <a:pt x="253" y="304"/>
                  <a:pt x="249" y="304"/>
                  <a:pt x="246" y="304"/>
                </a:cubicBezTo>
                <a:cubicBezTo>
                  <a:pt x="224" y="304"/>
                  <a:pt x="207" y="321"/>
                  <a:pt x="207" y="343"/>
                </a:cubicBezTo>
                <a:cubicBezTo>
                  <a:pt x="207" y="364"/>
                  <a:pt x="224" y="382"/>
                  <a:pt x="246" y="382"/>
                </a:cubicBezTo>
                <a:cubicBezTo>
                  <a:pt x="251" y="382"/>
                  <a:pt x="256" y="381"/>
                  <a:pt x="261" y="379"/>
                </a:cubicBezTo>
                <a:cubicBezTo>
                  <a:pt x="264" y="400"/>
                  <a:pt x="282" y="416"/>
                  <a:pt x="304" y="416"/>
                </a:cubicBezTo>
                <a:cubicBezTo>
                  <a:pt x="314" y="416"/>
                  <a:pt x="323" y="413"/>
                  <a:pt x="330" y="407"/>
                </a:cubicBezTo>
                <a:cubicBezTo>
                  <a:pt x="338" y="424"/>
                  <a:pt x="354" y="435"/>
                  <a:pt x="374" y="435"/>
                </a:cubicBezTo>
                <a:cubicBezTo>
                  <a:pt x="390" y="435"/>
                  <a:pt x="404" y="427"/>
                  <a:pt x="412" y="415"/>
                </a:cubicBezTo>
                <a:cubicBezTo>
                  <a:pt x="419" y="420"/>
                  <a:pt x="428" y="423"/>
                  <a:pt x="437" y="423"/>
                </a:cubicBezTo>
                <a:cubicBezTo>
                  <a:pt x="457" y="423"/>
                  <a:pt x="474" y="408"/>
                  <a:pt x="477" y="388"/>
                </a:cubicBezTo>
                <a:cubicBezTo>
                  <a:pt x="481" y="390"/>
                  <a:pt x="488" y="392"/>
                  <a:pt x="494" y="392"/>
                </a:cubicBezTo>
                <a:moveTo>
                  <a:pt x="279" y="0"/>
                </a:moveTo>
                <a:cubicBezTo>
                  <a:pt x="288" y="0"/>
                  <a:pt x="297" y="8"/>
                  <a:pt x="297" y="19"/>
                </a:cubicBezTo>
                <a:cubicBezTo>
                  <a:pt x="297" y="19"/>
                  <a:pt x="297" y="19"/>
                  <a:pt x="297" y="78"/>
                </a:cubicBezTo>
                <a:cubicBezTo>
                  <a:pt x="297" y="88"/>
                  <a:pt x="288" y="96"/>
                  <a:pt x="279" y="96"/>
                </a:cubicBezTo>
                <a:cubicBezTo>
                  <a:pt x="279" y="96"/>
                  <a:pt x="279" y="96"/>
                  <a:pt x="177" y="96"/>
                </a:cubicBezTo>
                <a:cubicBezTo>
                  <a:pt x="167" y="96"/>
                  <a:pt x="159" y="88"/>
                  <a:pt x="159" y="78"/>
                </a:cubicBezTo>
                <a:cubicBezTo>
                  <a:pt x="159" y="78"/>
                  <a:pt x="159" y="78"/>
                  <a:pt x="159" y="19"/>
                </a:cubicBezTo>
                <a:cubicBezTo>
                  <a:pt x="159" y="8"/>
                  <a:pt x="167" y="0"/>
                  <a:pt x="177" y="0"/>
                </a:cubicBezTo>
                <a:cubicBezTo>
                  <a:pt x="177" y="0"/>
                  <a:pt x="177" y="0"/>
                  <a:pt x="279" y="0"/>
                </a:cubicBezTo>
                <a:moveTo>
                  <a:pt x="286" y="78"/>
                </a:moveTo>
                <a:cubicBezTo>
                  <a:pt x="286" y="78"/>
                  <a:pt x="286" y="78"/>
                  <a:pt x="286" y="78"/>
                </a:cubicBezTo>
                <a:cubicBezTo>
                  <a:pt x="286" y="19"/>
                  <a:pt x="286" y="19"/>
                  <a:pt x="286" y="19"/>
                </a:cubicBezTo>
                <a:cubicBezTo>
                  <a:pt x="286" y="15"/>
                  <a:pt x="283" y="11"/>
                  <a:pt x="279" y="11"/>
                </a:cubicBezTo>
                <a:cubicBezTo>
                  <a:pt x="279" y="11"/>
                  <a:pt x="279" y="11"/>
                  <a:pt x="177" y="11"/>
                </a:cubicBezTo>
                <a:cubicBezTo>
                  <a:pt x="173" y="11"/>
                  <a:pt x="169" y="15"/>
                  <a:pt x="169" y="19"/>
                </a:cubicBezTo>
                <a:cubicBezTo>
                  <a:pt x="169" y="19"/>
                  <a:pt x="169" y="19"/>
                  <a:pt x="169" y="78"/>
                </a:cubicBezTo>
                <a:cubicBezTo>
                  <a:pt x="169" y="82"/>
                  <a:pt x="173" y="85"/>
                  <a:pt x="177" y="85"/>
                </a:cubicBezTo>
                <a:cubicBezTo>
                  <a:pt x="177" y="85"/>
                  <a:pt x="177" y="85"/>
                  <a:pt x="279" y="85"/>
                </a:cubicBezTo>
                <a:cubicBezTo>
                  <a:pt x="283" y="85"/>
                  <a:pt x="286" y="82"/>
                  <a:pt x="286" y="78"/>
                </a:cubicBezTo>
                <a:close/>
                <a:moveTo>
                  <a:pt x="137" y="147"/>
                </a:moveTo>
                <a:cubicBezTo>
                  <a:pt x="319" y="147"/>
                  <a:pt x="319" y="147"/>
                  <a:pt x="319" y="147"/>
                </a:cubicBezTo>
                <a:cubicBezTo>
                  <a:pt x="322" y="147"/>
                  <a:pt x="324" y="145"/>
                  <a:pt x="324" y="142"/>
                </a:cubicBezTo>
                <a:cubicBezTo>
                  <a:pt x="324" y="140"/>
                  <a:pt x="324" y="140"/>
                  <a:pt x="324" y="140"/>
                </a:cubicBezTo>
                <a:cubicBezTo>
                  <a:pt x="324" y="137"/>
                  <a:pt x="322" y="133"/>
                  <a:pt x="321" y="131"/>
                </a:cubicBezTo>
                <a:cubicBezTo>
                  <a:pt x="299" y="105"/>
                  <a:pt x="299" y="105"/>
                  <a:pt x="299" y="105"/>
                </a:cubicBezTo>
                <a:cubicBezTo>
                  <a:pt x="297" y="103"/>
                  <a:pt x="294" y="102"/>
                  <a:pt x="291" y="102"/>
                </a:cubicBezTo>
                <a:cubicBezTo>
                  <a:pt x="165" y="102"/>
                  <a:pt x="165" y="102"/>
                  <a:pt x="165" y="102"/>
                </a:cubicBezTo>
                <a:cubicBezTo>
                  <a:pt x="162" y="102"/>
                  <a:pt x="159" y="103"/>
                  <a:pt x="157" y="105"/>
                </a:cubicBezTo>
                <a:cubicBezTo>
                  <a:pt x="135" y="131"/>
                  <a:pt x="135" y="131"/>
                  <a:pt x="135" y="131"/>
                </a:cubicBezTo>
                <a:cubicBezTo>
                  <a:pt x="134" y="133"/>
                  <a:pt x="132" y="137"/>
                  <a:pt x="132" y="140"/>
                </a:cubicBezTo>
                <a:cubicBezTo>
                  <a:pt x="132" y="142"/>
                  <a:pt x="132" y="142"/>
                  <a:pt x="132" y="142"/>
                </a:cubicBezTo>
                <a:cubicBezTo>
                  <a:pt x="132" y="145"/>
                  <a:pt x="134" y="147"/>
                  <a:pt x="137" y="147"/>
                </a:cubicBezTo>
                <a:moveTo>
                  <a:pt x="542" y="8"/>
                </a:moveTo>
                <a:cubicBezTo>
                  <a:pt x="553" y="8"/>
                  <a:pt x="563" y="17"/>
                  <a:pt x="563" y="29"/>
                </a:cubicBezTo>
                <a:cubicBezTo>
                  <a:pt x="563" y="29"/>
                  <a:pt x="563" y="29"/>
                  <a:pt x="563" y="98"/>
                </a:cubicBezTo>
                <a:cubicBezTo>
                  <a:pt x="563" y="110"/>
                  <a:pt x="553" y="120"/>
                  <a:pt x="542" y="120"/>
                </a:cubicBezTo>
                <a:cubicBezTo>
                  <a:pt x="542" y="120"/>
                  <a:pt x="542" y="120"/>
                  <a:pt x="441" y="120"/>
                </a:cubicBezTo>
                <a:cubicBezTo>
                  <a:pt x="429" y="120"/>
                  <a:pt x="419" y="110"/>
                  <a:pt x="419" y="98"/>
                </a:cubicBezTo>
                <a:cubicBezTo>
                  <a:pt x="419" y="98"/>
                  <a:pt x="419" y="98"/>
                  <a:pt x="419" y="29"/>
                </a:cubicBezTo>
                <a:cubicBezTo>
                  <a:pt x="419" y="17"/>
                  <a:pt x="429" y="8"/>
                  <a:pt x="441" y="8"/>
                </a:cubicBezTo>
                <a:cubicBezTo>
                  <a:pt x="441" y="8"/>
                  <a:pt x="441" y="8"/>
                  <a:pt x="542" y="8"/>
                </a:cubicBezTo>
                <a:moveTo>
                  <a:pt x="551" y="98"/>
                </a:moveTo>
                <a:cubicBezTo>
                  <a:pt x="551" y="98"/>
                  <a:pt x="551" y="98"/>
                  <a:pt x="551" y="98"/>
                </a:cubicBezTo>
                <a:cubicBezTo>
                  <a:pt x="551" y="29"/>
                  <a:pt x="551" y="29"/>
                  <a:pt x="551" y="29"/>
                </a:cubicBezTo>
                <a:cubicBezTo>
                  <a:pt x="551" y="24"/>
                  <a:pt x="546" y="20"/>
                  <a:pt x="542" y="20"/>
                </a:cubicBezTo>
                <a:cubicBezTo>
                  <a:pt x="542" y="20"/>
                  <a:pt x="542" y="20"/>
                  <a:pt x="441" y="20"/>
                </a:cubicBezTo>
                <a:cubicBezTo>
                  <a:pt x="436" y="20"/>
                  <a:pt x="432" y="24"/>
                  <a:pt x="432" y="29"/>
                </a:cubicBezTo>
                <a:cubicBezTo>
                  <a:pt x="432" y="29"/>
                  <a:pt x="432" y="29"/>
                  <a:pt x="432" y="98"/>
                </a:cubicBezTo>
                <a:cubicBezTo>
                  <a:pt x="432" y="103"/>
                  <a:pt x="436" y="107"/>
                  <a:pt x="441" y="107"/>
                </a:cubicBezTo>
                <a:cubicBezTo>
                  <a:pt x="441" y="107"/>
                  <a:pt x="441" y="107"/>
                  <a:pt x="542" y="107"/>
                </a:cubicBezTo>
                <a:cubicBezTo>
                  <a:pt x="546" y="107"/>
                  <a:pt x="551" y="103"/>
                  <a:pt x="551" y="98"/>
                </a:cubicBezTo>
                <a:close/>
                <a:moveTo>
                  <a:pt x="530" y="145"/>
                </a:moveTo>
                <a:cubicBezTo>
                  <a:pt x="530" y="143"/>
                  <a:pt x="530" y="143"/>
                  <a:pt x="530" y="143"/>
                </a:cubicBezTo>
                <a:cubicBezTo>
                  <a:pt x="530" y="143"/>
                  <a:pt x="529" y="141"/>
                  <a:pt x="529" y="140"/>
                </a:cubicBezTo>
                <a:cubicBezTo>
                  <a:pt x="519" y="129"/>
                  <a:pt x="519" y="129"/>
                  <a:pt x="519" y="129"/>
                </a:cubicBezTo>
                <a:cubicBezTo>
                  <a:pt x="518" y="128"/>
                  <a:pt x="517" y="127"/>
                  <a:pt x="516" y="127"/>
                </a:cubicBezTo>
                <a:cubicBezTo>
                  <a:pt x="467" y="127"/>
                  <a:pt x="467" y="127"/>
                  <a:pt x="467" y="127"/>
                </a:cubicBezTo>
                <a:cubicBezTo>
                  <a:pt x="466" y="127"/>
                  <a:pt x="464" y="128"/>
                  <a:pt x="463" y="129"/>
                </a:cubicBezTo>
                <a:cubicBezTo>
                  <a:pt x="454" y="140"/>
                  <a:pt x="454" y="140"/>
                  <a:pt x="454" y="140"/>
                </a:cubicBezTo>
                <a:cubicBezTo>
                  <a:pt x="453" y="141"/>
                  <a:pt x="452" y="143"/>
                  <a:pt x="452" y="143"/>
                </a:cubicBezTo>
                <a:cubicBezTo>
                  <a:pt x="452" y="145"/>
                  <a:pt x="452" y="145"/>
                  <a:pt x="452" y="145"/>
                </a:cubicBezTo>
                <a:cubicBezTo>
                  <a:pt x="452" y="145"/>
                  <a:pt x="453" y="147"/>
                  <a:pt x="454" y="147"/>
                </a:cubicBezTo>
                <a:cubicBezTo>
                  <a:pt x="528" y="147"/>
                  <a:pt x="528" y="147"/>
                  <a:pt x="528" y="147"/>
                </a:cubicBezTo>
                <a:cubicBezTo>
                  <a:pt x="529" y="147"/>
                  <a:pt x="530" y="145"/>
                  <a:pt x="530" y="145"/>
                </a:cubicBezTo>
                <a:moveTo>
                  <a:pt x="639" y="8"/>
                </a:moveTo>
                <a:cubicBezTo>
                  <a:pt x="644" y="8"/>
                  <a:pt x="648" y="12"/>
                  <a:pt x="648" y="17"/>
                </a:cubicBezTo>
                <a:cubicBezTo>
                  <a:pt x="648" y="17"/>
                  <a:pt x="648" y="17"/>
                  <a:pt x="648" y="137"/>
                </a:cubicBezTo>
                <a:cubicBezTo>
                  <a:pt x="648" y="143"/>
                  <a:pt x="644" y="147"/>
                  <a:pt x="639" y="147"/>
                </a:cubicBezTo>
                <a:cubicBezTo>
                  <a:pt x="639" y="147"/>
                  <a:pt x="639" y="147"/>
                  <a:pt x="586" y="147"/>
                </a:cubicBezTo>
                <a:cubicBezTo>
                  <a:pt x="581" y="147"/>
                  <a:pt x="577" y="143"/>
                  <a:pt x="577" y="137"/>
                </a:cubicBezTo>
                <a:cubicBezTo>
                  <a:pt x="577" y="137"/>
                  <a:pt x="577" y="137"/>
                  <a:pt x="577" y="17"/>
                </a:cubicBezTo>
                <a:cubicBezTo>
                  <a:pt x="577" y="12"/>
                  <a:pt x="581" y="8"/>
                  <a:pt x="586" y="8"/>
                </a:cubicBezTo>
                <a:cubicBezTo>
                  <a:pt x="586" y="8"/>
                  <a:pt x="586" y="8"/>
                  <a:pt x="639" y="8"/>
                </a:cubicBezTo>
                <a:moveTo>
                  <a:pt x="613" y="137"/>
                </a:moveTo>
                <a:cubicBezTo>
                  <a:pt x="617" y="137"/>
                  <a:pt x="620" y="133"/>
                  <a:pt x="620" y="129"/>
                </a:cubicBezTo>
                <a:cubicBezTo>
                  <a:pt x="620" y="124"/>
                  <a:pt x="617" y="120"/>
                  <a:pt x="613" y="120"/>
                </a:cubicBezTo>
                <a:cubicBezTo>
                  <a:pt x="608" y="120"/>
                  <a:pt x="604" y="124"/>
                  <a:pt x="604" y="129"/>
                </a:cubicBezTo>
                <a:cubicBezTo>
                  <a:pt x="604" y="133"/>
                  <a:pt x="608" y="137"/>
                  <a:pt x="613" y="137"/>
                </a:cubicBezTo>
                <a:moveTo>
                  <a:pt x="76" y="263"/>
                </a:moveTo>
                <a:cubicBezTo>
                  <a:pt x="88" y="263"/>
                  <a:pt x="98" y="272"/>
                  <a:pt x="98" y="284"/>
                </a:cubicBezTo>
                <a:cubicBezTo>
                  <a:pt x="98" y="284"/>
                  <a:pt x="98" y="284"/>
                  <a:pt x="98" y="391"/>
                </a:cubicBezTo>
                <a:cubicBezTo>
                  <a:pt x="98" y="403"/>
                  <a:pt x="88" y="413"/>
                  <a:pt x="76" y="413"/>
                </a:cubicBezTo>
                <a:cubicBezTo>
                  <a:pt x="76" y="413"/>
                  <a:pt x="76" y="413"/>
                  <a:pt x="22" y="413"/>
                </a:cubicBezTo>
                <a:cubicBezTo>
                  <a:pt x="10" y="413"/>
                  <a:pt x="0" y="403"/>
                  <a:pt x="0" y="391"/>
                </a:cubicBezTo>
                <a:cubicBezTo>
                  <a:pt x="0" y="391"/>
                  <a:pt x="0" y="391"/>
                  <a:pt x="0" y="284"/>
                </a:cubicBezTo>
                <a:cubicBezTo>
                  <a:pt x="0" y="272"/>
                  <a:pt x="10" y="263"/>
                  <a:pt x="22" y="263"/>
                </a:cubicBezTo>
                <a:cubicBezTo>
                  <a:pt x="22" y="263"/>
                  <a:pt x="22" y="263"/>
                  <a:pt x="76" y="263"/>
                </a:cubicBezTo>
                <a:moveTo>
                  <a:pt x="85" y="387"/>
                </a:moveTo>
                <a:cubicBezTo>
                  <a:pt x="85" y="387"/>
                  <a:pt x="85" y="387"/>
                  <a:pt x="85" y="387"/>
                </a:cubicBezTo>
                <a:cubicBezTo>
                  <a:pt x="85" y="288"/>
                  <a:pt x="85" y="288"/>
                  <a:pt x="85" y="288"/>
                </a:cubicBezTo>
                <a:cubicBezTo>
                  <a:pt x="85" y="281"/>
                  <a:pt x="81" y="276"/>
                  <a:pt x="76" y="276"/>
                </a:cubicBezTo>
                <a:cubicBezTo>
                  <a:pt x="76" y="276"/>
                  <a:pt x="76" y="276"/>
                  <a:pt x="22" y="276"/>
                </a:cubicBezTo>
                <a:cubicBezTo>
                  <a:pt x="17" y="276"/>
                  <a:pt x="13" y="281"/>
                  <a:pt x="13" y="288"/>
                </a:cubicBezTo>
                <a:cubicBezTo>
                  <a:pt x="13" y="288"/>
                  <a:pt x="13" y="288"/>
                  <a:pt x="13" y="387"/>
                </a:cubicBezTo>
                <a:cubicBezTo>
                  <a:pt x="13" y="394"/>
                  <a:pt x="17" y="399"/>
                  <a:pt x="22" y="399"/>
                </a:cubicBezTo>
                <a:cubicBezTo>
                  <a:pt x="22" y="399"/>
                  <a:pt x="22" y="399"/>
                  <a:pt x="76" y="399"/>
                </a:cubicBezTo>
                <a:cubicBezTo>
                  <a:pt x="81" y="399"/>
                  <a:pt x="85" y="394"/>
                  <a:pt x="85" y="387"/>
                </a:cubicBezTo>
                <a:close/>
                <a:moveTo>
                  <a:pt x="546" y="519"/>
                </a:moveTo>
                <a:cubicBezTo>
                  <a:pt x="571" y="519"/>
                  <a:pt x="614" y="524"/>
                  <a:pt x="614" y="542"/>
                </a:cubicBezTo>
                <a:cubicBezTo>
                  <a:pt x="614" y="542"/>
                  <a:pt x="614" y="542"/>
                  <a:pt x="614" y="654"/>
                </a:cubicBezTo>
                <a:cubicBezTo>
                  <a:pt x="614" y="672"/>
                  <a:pt x="571" y="676"/>
                  <a:pt x="546" y="676"/>
                </a:cubicBezTo>
                <a:cubicBezTo>
                  <a:pt x="521" y="676"/>
                  <a:pt x="478" y="672"/>
                  <a:pt x="478" y="654"/>
                </a:cubicBezTo>
                <a:cubicBezTo>
                  <a:pt x="478" y="654"/>
                  <a:pt x="478" y="654"/>
                  <a:pt x="478" y="542"/>
                </a:cubicBezTo>
                <a:cubicBezTo>
                  <a:pt x="478" y="524"/>
                  <a:pt x="521" y="519"/>
                  <a:pt x="546" y="519"/>
                </a:cubicBezTo>
                <a:moveTo>
                  <a:pt x="546" y="557"/>
                </a:moveTo>
                <a:cubicBezTo>
                  <a:pt x="577" y="557"/>
                  <a:pt x="604" y="550"/>
                  <a:pt x="604" y="541"/>
                </a:cubicBezTo>
                <a:cubicBezTo>
                  <a:pt x="604" y="533"/>
                  <a:pt x="577" y="526"/>
                  <a:pt x="546" y="526"/>
                </a:cubicBezTo>
                <a:cubicBezTo>
                  <a:pt x="514" y="526"/>
                  <a:pt x="488" y="533"/>
                  <a:pt x="488" y="541"/>
                </a:cubicBezTo>
                <a:cubicBezTo>
                  <a:pt x="488" y="550"/>
                  <a:pt x="514" y="557"/>
                  <a:pt x="546" y="557"/>
                </a:cubicBezTo>
                <a:moveTo>
                  <a:pt x="763" y="251"/>
                </a:moveTo>
                <a:cubicBezTo>
                  <a:pt x="772" y="251"/>
                  <a:pt x="780" y="259"/>
                  <a:pt x="780" y="269"/>
                </a:cubicBezTo>
                <a:cubicBezTo>
                  <a:pt x="780" y="269"/>
                  <a:pt x="780" y="269"/>
                  <a:pt x="780" y="396"/>
                </a:cubicBezTo>
                <a:cubicBezTo>
                  <a:pt x="780" y="405"/>
                  <a:pt x="772" y="413"/>
                  <a:pt x="763" y="413"/>
                </a:cubicBezTo>
                <a:cubicBezTo>
                  <a:pt x="763" y="413"/>
                  <a:pt x="763" y="413"/>
                  <a:pt x="679" y="413"/>
                </a:cubicBezTo>
                <a:cubicBezTo>
                  <a:pt x="669" y="413"/>
                  <a:pt x="662" y="405"/>
                  <a:pt x="662" y="396"/>
                </a:cubicBezTo>
                <a:cubicBezTo>
                  <a:pt x="662" y="396"/>
                  <a:pt x="662" y="396"/>
                  <a:pt x="662" y="269"/>
                </a:cubicBezTo>
                <a:cubicBezTo>
                  <a:pt x="662" y="259"/>
                  <a:pt x="669" y="251"/>
                  <a:pt x="679" y="251"/>
                </a:cubicBezTo>
                <a:cubicBezTo>
                  <a:pt x="679" y="251"/>
                  <a:pt x="679" y="251"/>
                  <a:pt x="763" y="251"/>
                </a:cubicBezTo>
                <a:moveTo>
                  <a:pt x="770" y="378"/>
                </a:moveTo>
                <a:cubicBezTo>
                  <a:pt x="770" y="378"/>
                  <a:pt x="770" y="378"/>
                  <a:pt x="770" y="378"/>
                </a:cubicBezTo>
                <a:cubicBezTo>
                  <a:pt x="770" y="269"/>
                  <a:pt x="770" y="269"/>
                  <a:pt x="770" y="269"/>
                </a:cubicBezTo>
                <a:cubicBezTo>
                  <a:pt x="770" y="265"/>
                  <a:pt x="767" y="261"/>
                  <a:pt x="763" y="261"/>
                </a:cubicBezTo>
                <a:cubicBezTo>
                  <a:pt x="763" y="261"/>
                  <a:pt x="763" y="261"/>
                  <a:pt x="679" y="261"/>
                </a:cubicBezTo>
                <a:cubicBezTo>
                  <a:pt x="675" y="261"/>
                  <a:pt x="672" y="265"/>
                  <a:pt x="672" y="269"/>
                </a:cubicBezTo>
                <a:cubicBezTo>
                  <a:pt x="672" y="269"/>
                  <a:pt x="672" y="269"/>
                  <a:pt x="672" y="378"/>
                </a:cubicBezTo>
                <a:cubicBezTo>
                  <a:pt x="672" y="381"/>
                  <a:pt x="675" y="385"/>
                  <a:pt x="679" y="385"/>
                </a:cubicBezTo>
                <a:cubicBezTo>
                  <a:pt x="679" y="385"/>
                  <a:pt x="679" y="385"/>
                  <a:pt x="763" y="385"/>
                </a:cubicBezTo>
                <a:cubicBezTo>
                  <a:pt x="767" y="385"/>
                  <a:pt x="770" y="381"/>
                  <a:pt x="770" y="378"/>
                </a:cubicBezTo>
                <a:close/>
                <a:moveTo>
                  <a:pt x="695" y="397"/>
                </a:moveTo>
                <a:cubicBezTo>
                  <a:pt x="695" y="399"/>
                  <a:pt x="697" y="401"/>
                  <a:pt x="699" y="401"/>
                </a:cubicBezTo>
                <a:cubicBezTo>
                  <a:pt x="702" y="401"/>
                  <a:pt x="704" y="399"/>
                  <a:pt x="704" y="397"/>
                </a:cubicBezTo>
                <a:cubicBezTo>
                  <a:pt x="704" y="394"/>
                  <a:pt x="702" y="392"/>
                  <a:pt x="699" y="392"/>
                </a:cubicBezTo>
                <a:cubicBezTo>
                  <a:pt x="697" y="392"/>
                  <a:pt x="695" y="394"/>
                  <a:pt x="695" y="397"/>
                </a:cubicBezTo>
                <a:close/>
                <a:moveTo>
                  <a:pt x="737" y="397"/>
                </a:moveTo>
                <a:cubicBezTo>
                  <a:pt x="737" y="399"/>
                  <a:pt x="739" y="401"/>
                  <a:pt x="742" y="401"/>
                </a:cubicBezTo>
                <a:cubicBezTo>
                  <a:pt x="745" y="401"/>
                  <a:pt x="747" y="399"/>
                  <a:pt x="747" y="397"/>
                </a:cubicBezTo>
                <a:cubicBezTo>
                  <a:pt x="747" y="394"/>
                  <a:pt x="745" y="392"/>
                  <a:pt x="742" y="392"/>
                </a:cubicBezTo>
                <a:cubicBezTo>
                  <a:pt x="739" y="392"/>
                  <a:pt x="737" y="394"/>
                  <a:pt x="737" y="397"/>
                </a:cubicBezTo>
                <a:close/>
                <a:moveTo>
                  <a:pt x="716" y="397"/>
                </a:moveTo>
                <a:cubicBezTo>
                  <a:pt x="716" y="399"/>
                  <a:pt x="718" y="401"/>
                  <a:pt x="721" y="401"/>
                </a:cubicBezTo>
                <a:cubicBezTo>
                  <a:pt x="724" y="401"/>
                  <a:pt x="726" y="399"/>
                  <a:pt x="726" y="397"/>
                </a:cubicBezTo>
                <a:cubicBezTo>
                  <a:pt x="726" y="394"/>
                  <a:pt x="724" y="392"/>
                  <a:pt x="721" y="392"/>
                </a:cubicBezTo>
                <a:cubicBezTo>
                  <a:pt x="718" y="392"/>
                  <a:pt x="716" y="394"/>
                  <a:pt x="716" y="397"/>
                </a:cubicBezTo>
                <a:close/>
                <a:moveTo>
                  <a:pt x="179" y="524"/>
                </a:moveTo>
                <a:cubicBezTo>
                  <a:pt x="181" y="522"/>
                  <a:pt x="185" y="521"/>
                  <a:pt x="188" y="521"/>
                </a:cubicBezTo>
                <a:cubicBezTo>
                  <a:pt x="252" y="521"/>
                  <a:pt x="252" y="521"/>
                  <a:pt x="252" y="521"/>
                </a:cubicBezTo>
                <a:cubicBezTo>
                  <a:pt x="255" y="521"/>
                  <a:pt x="257" y="522"/>
                  <a:pt x="259" y="522"/>
                </a:cubicBezTo>
                <a:cubicBezTo>
                  <a:pt x="250" y="504"/>
                  <a:pt x="250" y="504"/>
                  <a:pt x="250" y="504"/>
                </a:cubicBezTo>
                <a:cubicBezTo>
                  <a:pt x="248" y="499"/>
                  <a:pt x="240" y="494"/>
                  <a:pt x="234" y="494"/>
                </a:cubicBezTo>
                <a:cubicBezTo>
                  <a:pt x="205" y="494"/>
                  <a:pt x="205" y="494"/>
                  <a:pt x="205" y="494"/>
                </a:cubicBezTo>
                <a:cubicBezTo>
                  <a:pt x="199" y="494"/>
                  <a:pt x="192" y="499"/>
                  <a:pt x="189" y="504"/>
                </a:cubicBezTo>
                <a:cubicBezTo>
                  <a:pt x="179" y="524"/>
                  <a:pt x="179" y="524"/>
                  <a:pt x="179" y="524"/>
                </a:cubicBezTo>
                <a:cubicBezTo>
                  <a:pt x="179" y="524"/>
                  <a:pt x="179" y="524"/>
                  <a:pt x="179" y="524"/>
                </a:cubicBezTo>
                <a:close/>
                <a:moveTo>
                  <a:pt x="258" y="528"/>
                </a:moveTo>
                <a:cubicBezTo>
                  <a:pt x="262" y="530"/>
                  <a:pt x="264" y="534"/>
                  <a:pt x="264" y="539"/>
                </a:cubicBezTo>
                <a:cubicBezTo>
                  <a:pt x="264" y="539"/>
                  <a:pt x="264" y="539"/>
                  <a:pt x="264" y="665"/>
                </a:cubicBezTo>
                <a:cubicBezTo>
                  <a:pt x="264" y="671"/>
                  <a:pt x="259" y="676"/>
                  <a:pt x="253" y="676"/>
                </a:cubicBezTo>
                <a:cubicBezTo>
                  <a:pt x="253" y="676"/>
                  <a:pt x="253" y="676"/>
                  <a:pt x="187" y="676"/>
                </a:cubicBezTo>
                <a:cubicBezTo>
                  <a:pt x="181" y="676"/>
                  <a:pt x="176" y="671"/>
                  <a:pt x="176" y="665"/>
                </a:cubicBezTo>
                <a:cubicBezTo>
                  <a:pt x="176" y="665"/>
                  <a:pt x="176" y="665"/>
                  <a:pt x="176" y="539"/>
                </a:cubicBezTo>
                <a:cubicBezTo>
                  <a:pt x="176" y="534"/>
                  <a:pt x="178" y="530"/>
                  <a:pt x="182" y="528"/>
                </a:cubicBezTo>
                <a:cubicBezTo>
                  <a:pt x="183" y="527"/>
                  <a:pt x="185" y="527"/>
                  <a:pt x="187" y="527"/>
                </a:cubicBezTo>
                <a:cubicBezTo>
                  <a:pt x="187" y="527"/>
                  <a:pt x="187" y="527"/>
                  <a:pt x="253" y="527"/>
                </a:cubicBezTo>
                <a:cubicBezTo>
                  <a:pt x="255" y="527"/>
                  <a:pt x="256" y="527"/>
                  <a:pt x="258" y="528"/>
                </a:cubicBezTo>
                <a:moveTo>
                  <a:pt x="249" y="651"/>
                </a:moveTo>
                <a:cubicBezTo>
                  <a:pt x="251" y="651"/>
                  <a:pt x="253" y="649"/>
                  <a:pt x="253" y="647"/>
                </a:cubicBezTo>
                <a:cubicBezTo>
                  <a:pt x="253" y="644"/>
                  <a:pt x="251" y="642"/>
                  <a:pt x="249" y="642"/>
                </a:cubicBezTo>
                <a:cubicBezTo>
                  <a:pt x="249" y="642"/>
                  <a:pt x="249" y="642"/>
                  <a:pt x="196" y="642"/>
                </a:cubicBezTo>
                <a:cubicBezTo>
                  <a:pt x="193" y="642"/>
                  <a:pt x="191" y="644"/>
                  <a:pt x="191" y="647"/>
                </a:cubicBezTo>
                <a:cubicBezTo>
                  <a:pt x="191" y="649"/>
                  <a:pt x="193" y="651"/>
                  <a:pt x="196" y="651"/>
                </a:cubicBezTo>
                <a:cubicBezTo>
                  <a:pt x="196" y="651"/>
                  <a:pt x="196" y="651"/>
                  <a:pt x="249" y="651"/>
                </a:cubicBezTo>
                <a:moveTo>
                  <a:pt x="249" y="630"/>
                </a:moveTo>
                <a:cubicBezTo>
                  <a:pt x="251" y="630"/>
                  <a:pt x="253" y="628"/>
                  <a:pt x="253" y="626"/>
                </a:cubicBezTo>
                <a:cubicBezTo>
                  <a:pt x="253" y="623"/>
                  <a:pt x="251" y="621"/>
                  <a:pt x="249" y="621"/>
                </a:cubicBezTo>
                <a:cubicBezTo>
                  <a:pt x="249" y="621"/>
                  <a:pt x="249" y="621"/>
                  <a:pt x="196" y="621"/>
                </a:cubicBezTo>
                <a:cubicBezTo>
                  <a:pt x="193" y="621"/>
                  <a:pt x="191" y="623"/>
                  <a:pt x="191" y="626"/>
                </a:cubicBezTo>
                <a:cubicBezTo>
                  <a:pt x="191" y="628"/>
                  <a:pt x="193" y="630"/>
                  <a:pt x="196" y="630"/>
                </a:cubicBezTo>
                <a:cubicBezTo>
                  <a:pt x="196" y="630"/>
                  <a:pt x="196" y="630"/>
                  <a:pt x="249" y="630"/>
                </a:cubicBezTo>
                <a:moveTo>
                  <a:pt x="249" y="609"/>
                </a:moveTo>
                <a:cubicBezTo>
                  <a:pt x="251" y="609"/>
                  <a:pt x="253" y="607"/>
                  <a:pt x="253" y="604"/>
                </a:cubicBezTo>
                <a:cubicBezTo>
                  <a:pt x="253" y="602"/>
                  <a:pt x="251" y="600"/>
                  <a:pt x="249" y="600"/>
                </a:cubicBezTo>
                <a:cubicBezTo>
                  <a:pt x="249" y="600"/>
                  <a:pt x="249" y="600"/>
                  <a:pt x="196" y="600"/>
                </a:cubicBezTo>
                <a:cubicBezTo>
                  <a:pt x="193" y="600"/>
                  <a:pt x="191" y="602"/>
                  <a:pt x="191" y="604"/>
                </a:cubicBezTo>
                <a:cubicBezTo>
                  <a:pt x="191" y="607"/>
                  <a:pt x="193" y="609"/>
                  <a:pt x="196" y="609"/>
                </a:cubicBezTo>
                <a:cubicBezTo>
                  <a:pt x="196" y="609"/>
                  <a:pt x="196" y="609"/>
                  <a:pt x="249" y="609"/>
                </a:cubicBezTo>
                <a:moveTo>
                  <a:pt x="246" y="554"/>
                </a:moveTo>
                <a:cubicBezTo>
                  <a:pt x="250" y="554"/>
                  <a:pt x="253" y="552"/>
                  <a:pt x="253" y="548"/>
                </a:cubicBezTo>
                <a:cubicBezTo>
                  <a:pt x="253" y="545"/>
                  <a:pt x="250" y="542"/>
                  <a:pt x="246" y="542"/>
                </a:cubicBezTo>
                <a:cubicBezTo>
                  <a:pt x="243" y="542"/>
                  <a:pt x="240" y="545"/>
                  <a:pt x="240" y="548"/>
                </a:cubicBezTo>
                <a:cubicBezTo>
                  <a:pt x="240" y="552"/>
                  <a:pt x="243" y="554"/>
                  <a:pt x="246" y="554"/>
                </a:cubicBezTo>
              </a:path>
            </a:pathLst>
          </a:custGeom>
          <a:solidFill>
            <a:srgbClr val="FFFFFF"/>
          </a:solidFill>
          <a:ln>
            <a:noFill/>
          </a:ln>
        </p:spPr>
        <p:txBody>
          <a:bodyPr vert="horz" wrap="square" lIns="91427" tIns="45713" rIns="91427" bIns="45713" numCol="1" anchor="t" anchorCtr="0" compatLnSpc="1"/>
          <a:lstStyle/>
          <a:p>
            <a:pPr defTabSz="932180"/>
            <a:endParaRPr lang="en-US" dirty="0">
              <a:solidFill>
                <a:srgbClr val="505050"/>
              </a:solidFill>
            </a:endParaRPr>
          </a:p>
        </p:txBody>
      </p:sp>
      <p:pic>
        <p:nvPicPr>
          <p:cNvPr id="18" name="Picture 3"/>
          <p:cNvPicPr>
            <a:picLocks noChangeAspect="1" noChangeArrowheads="1"/>
          </p:cNvPicPr>
          <p:nvPr/>
        </p:nvPicPr>
        <p:blipFill rotWithShape="1">
          <a:blip r:embed="rId1" cstate="print"/>
          <a:srcRect l="68646" r="13322" b="14815"/>
          <a:stretch>
            <a:fillRect/>
          </a:stretch>
        </p:blipFill>
        <p:spPr bwMode="auto">
          <a:xfrm>
            <a:off x="6353175" y="586115"/>
            <a:ext cx="2019300" cy="4273979"/>
          </a:xfrm>
          <a:prstGeom prst="rect">
            <a:avLst/>
          </a:prstGeom>
          <a:noFill/>
          <a:ln w="9525">
            <a:noFill/>
            <a:miter lim="800000"/>
            <a:headEnd/>
            <a:tailEnd/>
          </a:ln>
          <a:effectLst/>
        </p:spPr>
      </p:pic>
      <p:sp>
        <p:nvSpPr>
          <p:cNvPr id="31746" name="Rectangle 2"/>
          <p:cNvSpPr>
            <a:spLocks noChangeArrowheads="1"/>
          </p:cNvSpPr>
          <p:nvPr/>
        </p:nvSpPr>
        <p:spPr bwMode="auto">
          <a:xfrm>
            <a:off x="417150" y="1042258"/>
            <a:ext cx="5326426" cy="127727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spcBef>
                <a:spcPct val="0"/>
              </a:spcBef>
              <a:spcAft>
                <a:spcPct val="0"/>
              </a:spcAft>
              <a:buClrTx/>
              <a:buSzTx/>
              <a:buFontTx/>
              <a:buNone/>
            </a:pPr>
            <a:endParaRPr kumimoji="0" lang="en-US" altLang="zh-CN" sz="9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p>
            <a:pPr marL="0" marR="0" lvl="0" indent="0" algn="l" defTabSz="914400" rtl="0" eaLnBrk="1" fontAlgn="base" latinLnBrk="0" hangingPunct="1">
              <a:spcBef>
                <a:spcPct val="0"/>
              </a:spcBef>
              <a:spcAft>
                <a:spcPct val="0"/>
              </a:spcAft>
              <a:buClrTx/>
              <a:buSzTx/>
              <a:buFontTx/>
              <a:buNone/>
            </a:pPr>
            <a:endParaRPr kumimoji="0" lang="zh-CN" altLang="zh-CN" sz="9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p>
            <a:pPr marL="0" marR="0" lvl="0" indent="0" algn="l" defTabSz="914400" rtl="0" eaLnBrk="1" fontAlgn="base" latinLnBrk="0" hangingPunct="1">
              <a:spcBef>
                <a:spcPct val="0"/>
              </a:spcBef>
              <a:spcAft>
                <a:spcPct val="0"/>
              </a:spcAft>
              <a:buClrTx/>
              <a:buSzTx/>
              <a:buFontTx/>
              <a:buNone/>
            </a:pPr>
            <a:endParaRPr kumimoji="0" lang="zh-CN" altLang="zh-CN" sz="9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endParaRPr>
          </a:p>
          <a:p>
            <a:pPr marL="0" marR="0" lvl="0" indent="0" algn="l" defTabSz="914400" rtl="0" eaLnBrk="1" fontAlgn="base" latinLnBrk="0" hangingPunct="1">
              <a:spcBef>
                <a:spcPct val="0"/>
              </a:spcBef>
              <a:spcAft>
                <a:spcPct val="0"/>
              </a:spcAft>
              <a:buClrTx/>
              <a:buSzTx/>
              <a:buFontTx/>
              <a:buNone/>
            </a:pPr>
            <a:r>
              <a:rPr kumimoji="0" lang="zh-CN" altLang="zh-CN" sz="14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 </a:t>
            </a:r>
            <a:r>
              <a:rPr kumimoji="0" lang="en-US" altLang="zh-CN" sz="14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       </a:t>
            </a:r>
            <a:r>
              <a:rPr kumimoji="0" lang="zh-CN" sz="12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由于网络设备的专业性传统的网络设备和解决方案对于业主就是一个黑匣子，但网络的稳定直接关系到网吧的上座率。</a:t>
            </a:r>
            <a:r>
              <a:rPr kumimoji="0" lang="zh-CN" altLang="zh-CN" sz="12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TG</a:t>
            </a:r>
            <a:r>
              <a:rPr kumimoji="0" lang="zh-CN" sz="1200" b="0"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云盒子与配套的手机端可以随时随地的让我们的网吧业主了解其网吧的网络运行状态，做到心中有效，让网吧业主用的安心、省心、舒心。</a:t>
            </a:r>
            <a:endParaRPr kumimoji="0" lang="zh-CN" sz="1400" b="0" i="0" u="none" strike="noStrike" cap="none" normalizeH="0" baseline="0" dirty="0" smtClean="0">
              <a:ln>
                <a:noFill/>
              </a:ln>
              <a:solidFill>
                <a:schemeClr val="bg1"/>
              </a:solidFill>
              <a:effectLst/>
              <a:latin typeface="微软雅黑" pitchFamily="34" charset="-122"/>
              <a:ea typeface="微软雅黑" pitchFamily="34" charset="-122"/>
              <a:cs typeface="宋体" pitchFamily="2" charset="-122"/>
            </a:endParaRPr>
          </a:p>
        </p:txBody>
      </p:sp>
      <p:sp>
        <p:nvSpPr>
          <p:cNvPr id="5" name="矩形 4"/>
          <p:cNvSpPr/>
          <p:nvPr/>
        </p:nvSpPr>
        <p:spPr>
          <a:xfrm>
            <a:off x="417150" y="820950"/>
            <a:ext cx="4124326" cy="461665"/>
          </a:xfrm>
          <a:prstGeom prst="rect">
            <a:avLst/>
          </a:prstGeom>
          <a:noFill/>
        </p:spPr>
        <p:txBody>
          <a:bodyPr wrap="square" lIns="91440" tIns="45720" rIns="91440" bIns="45720">
            <a:spAutoFit/>
          </a:bodyPr>
          <a:lstStyle/>
          <a:p>
            <a:r>
              <a:rPr lang="zh-CN" alt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网络评估更直观</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951" y="1389041"/>
            <a:ext cx="4074784" cy="1508105"/>
          </a:xfrm>
          <a:prstGeom prst="rect">
            <a:avLst/>
          </a:prstGeom>
          <a:noFill/>
        </p:spPr>
        <p:txBody>
          <a:bodyPr wrap="square" rtlCol="0">
            <a:spAutoFit/>
          </a:bodyPr>
          <a:lstStyle/>
          <a:p>
            <a:endParaRPr lang="en-US" altLang="zh-CN" sz="2000" b="1" dirty="0" smtClean="0">
              <a:solidFill>
                <a:schemeClr val="bg1"/>
              </a:solidFill>
              <a:latin typeface="微软雅黑" pitchFamily="34" charset="-122"/>
              <a:ea typeface="微软雅黑" pitchFamily="34" charset="-122"/>
            </a:endParaRPr>
          </a:p>
          <a:p>
            <a:endParaRPr lang="zh-CN" altLang="en-US" sz="2000" b="1" dirty="0" smtClean="0">
              <a:solidFill>
                <a:schemeClr val="bg1"/>
              </a:solidFill>
              <a:latin typeface="微软雅黑" pitchFamily="34" charset="-122"/>
              <a:ea typeface="微软雅黑" pitchFamily="34" charset="-122"/>
            </a:endParaRPr>
          </a:p>
          <a:p>
            <a:r>
              <a:rPr lang="zh-CN" altLang="en-US" sz="1600" dirty="0" smtClean="0">
                <a:solidFill>
                  <a:schemeClr val="bg1"/>
                </a:solidFill>
                <a:latin typeface="微软雅黑" pitchFamily="34" charset="-122"/>
                <a:ea typeface="微软雅黑" pitchFamily="34" charset="-122"/>
              </a:rPr>
              <a:t>        </a:t>
            </a:r>
            <a:r>
              <a:rPr lang="zh-CN" altLang="en-US" sz="1200" dirty="0" smtClean="0">
                <a:solidFill>
                  <a:schemeClr val="bg1"/>
                </a:solidFill>
                <a:latin typeface="微软雅黑" pitchFamily="34" charset="-122"/>
                <a:ea typeface="微软雅黑" pitchFamily="34" charset="-122"/>
              </a:rPr>
              <a:t>网络稳定指数从安全运行时间、设备稳定指数、网络安全指数等方面综合评估，并以分数的方式呈现给用户。当网吧业主看到健康指数偏低时，可以提前让网管或维护公司进行排查，防患于未然。</a:t>
            </a:r>
            <a:endParaRPr lang="zh-CN" altLang="en-US" sz="1600" dirty="0">
              <a:solidFill>
                <a:schemeClr val="bg1"/>
              </a:solidFill>
              <a:latin typeface="微软雅黑" pitchFamily="34" charset="-122"/>
              <a:ea typeface="微软雅黑" pitchFamily="34" charset="-122"/>
            </a:endParaRPr>
          </a:p>
        </p:txBody>
      </p:sp>
      <p:grpSp>
        <p:nvGrpSpPr>
          <p:cNvPr id="3" name="组合 7"/>
          <p:cNvGrpSpPr/>
          <p:nvPr/>
        </p:nvGrpSpPr>
        <p:grpSpPr>
          <a:xfrm>
            <a:off x="4436734" y="1129286"/>
            <a:ext cx="4368970" cy="3049183"/>
            <a:chOff x="5958442" y="1935126"/>
            <a:chExt cx="2701661" cy="2228190"/>
          </a:xfrm>
        </p:grpSpPr>
        <p:pic>
          <p:nvPicPr>
            <p:cNvPr id="9" name="图片 8194" descr="10890061_155406152000_2_副本"/>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8442" y="1935126"/>
              <a:ext cx="2701661" cy="2168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图片 8196" descr="QQ截图201510161543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2899" y="2065666"/>
              <a:ext cx="2385635" cy="78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图片 8197" descr="QQ截图201510161544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9778" y="2059326"/>
              <a:ext cx="177511" cy="8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图片 8198" descr="QQ截图201510161545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784" y="1980815"/>
              <a:ext cx="275972" cy="130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图片 8199" descr="QQ截图201510161545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9370" y="3467112"/>
              <a:ext cx="2443688" cy="84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6" descr="QQ截图201511101806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9247" y="4083562"/>
              <a:ext cx="922427" cy="7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8195" descr="QQ图片20151016115538"/>
            <p:cNvPicPr>
              <a:picLocks noChangeAspect="1" noChangeArrowheads="1"/>
            </p:cNvPicPr>
            <p:nvPr/>
          </p:nvPicPr>
          <p:blipFill>
            <a:blip r:embed="rId7" cstate="print"/>
            <a:srcRect/>
            <a:stretch>
              <a:fillRect/>
            </a:stretch>
          </p:blipFill>
          <p:spPr bwMode="auto">
            <a:xfrm>
              <a:off x="6067494" y="2133985"/>
              <a:ext cx="2482833" cy="1348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矩形 15"/>
            <p:cNvSpPr/>
            <p:nvPr/>
          </p:nvSpPr>
          <p:spPr>
            <a:xfrm>
              <a:off x="6413995" y="3335813"/>
              <a:ext cx="755335" cy="146194"/>
            </a:xfrm>
            <a:prstGeom prst="rect">
              <a:avLst/>
            </a:prstGeom>
          </p:spPr>
          <p:txBody>
            <a:bodyPr wrap="none">
              <a:spAutoFit/>
            </a:bodyPr>
            <a:lstStyle/>
            <a:p>
              <a:r>
                <a:rPr lang="zh-CN" altLang="en-US" sz="350" dirty="0" smtClean="0">
                  <a:solidFill>
                    <a:schemeClr val="bg1"/>
                  </a:solidFill>
                  <a:latin typeface="微软雅黑" pitchFamily="34" charset="-122"/>
                  <a:ea typeface="微软雅黑" pitchFamily="34" charset="-122"/>
                </a:rPr>
                <a:t>智能统计                    功能池</a:t>
              </a:r>
              <a:endParaRPr lang="en-US" altLang="zh-CN" sz="350" dirty="0" smtClean="0">
                <a:solidFill>
                  <a:schemeClr val="bg1"/>
                </a:solidFill>
                <a:latin typeface="微软雅黑" pitchFamily="34" charset="-122"/>
                <a:ea typeface="微软雅黑" pitchFamily="34" charset="-122"/>
              </a:endParaRPr>
            </a:p>
          </p:txBody>
        </p:sp>
      </p:grpSp>
      <p:sp>
        <p:nvSpPr>
          <p:cNvPr id="17" name="矩形 16"/>
          <p:cNvSpPr/>
          <p:nvPr/>
        </p:nvSpPr>
        <p:spPr>
          <a:xfrm>
            <a:off x="479236" y="1244515"/>
            <a:ext cx="4124326" cy="461665"/>
          </a:xfrm>
          <a:prstGeom prst="rect">
            <a:avLst/>
          </a:prstGeom>
          <a:noFill/>
        </p:spPr>
        <p:txBody>
          <a:bodyPr wrap="square" lIns="91440" tIns="45720" rIns="91440" bIns="45720">
            <a:spAutoFit/>
          </a:bodyPr>
          <a:lstStyle/>
          <a:p>
            <a:r>
              <a:rPr lang="zh-CN" altLang="en-US" sz="2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评估标准更专业</a:t>
            </a:r>
            <a:endParaRPr lang="zh-CN" alt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0</TotalTime>
  <Words>3980</Words>
  <Application>Kingsoft Office WPP</Application>
  <PresentationFormat>全屏显示(16:9)</PresentationFormat>
  <Paragraphs>352</Paragraphs>
  <Slides>22</Slides>
  <Notes>22</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316</cp:revision>
  <dcterms:created xsi:type="dcterms:W3CDTF">2015-11-03T02:53:00Z</dcterms:created>
  <dcterms:modified xsi:type="dcterms:W3CDTF">2015-12-09T02:47:57Z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